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12540878" r:id="rId2"/>
    <p:sldId id="12540885" r:id="rId3"/>
    <p:sldId id="12540879" r:id="rId4"/>
    <p:sldId id="12540881" r:id="rId5"/>
    <p:sldId id="12540880" r:id="rId6"/>
    <p:sldId id="12540882" r:id="rId7"/>
    <p:sldId id="12540883" r:id="rId8"/>
    <p:sldId id="12540893" r:id="rId9"/>
    <p:sldId id="12540884" r:id="rId10"/>
    <p:sldId id="12540886" r:id="rId11"/>
    <p:sldId id="12540887" r:id="rId12"/>
    <p:sldId id="12540888" r:id="rId13"/>
    <p:sldId id="12540889" r:id="rId14"/>
    <p:sldId id="12540909" r:id="rId15"/>
    <p:sldId id="12540910" r:id="rId16"/>
    <p:sldId id="12540907" r:id="rId17"/>
    <p:sldId id="12540892" r:id="rId18"/>
    <p:sldId id="12540894" r:id="rId19"/>
    <p:sldId id="12540895" r:id="rId20"/>
    <p:sldId id="12540908" r:id="rId21"/>
    <p:sldId id="12540896" r:id="rId22"/>
    <p:sldId id="12540897" r:id="rId23"/>
    <p:sldId id="12540904" r:id="rId24"/>
    <p:sldId id="12540906" r:id="rId25"/>
    <p:sldId id="12540905" r:id="rId26"/>
    <p:sldId id="12540902" r:id="rId27"/>
    <p:sldId id="12540911" r:id="rId28"/>
    <p:sldId id="12540903" r:id="rId2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EBEBEB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8776" autoAdjust="0"/>
  </p:normalViewPr>
  <p:slideViewPr>
    <p:cSldViewPr snapToGrid="0" snapToObjects="1">
      <p:cViewPr varScale="1">
        <p:scale>
          <a:sx n="99" d="100"/>
          <a:sy n="99" d="100"/>
        </p:scale>
        <p:origin x="1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DC4FF-BF01-B34D-8D1A-BE996EB6F3B4}" type="datetimeFigureOut">
              <a:rPr lang="en-CN" smtClean="0"/>
              <a:t>2023/2/2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BC02C-BE2B-624A-8044-17726DCD3B4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9719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80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5462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zh-CN" sz="1050" kern="100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1287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9172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4650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24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0001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8573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6159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6258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06876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3614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733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7948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BC02C-BE2B-624A-8044-17726DCD3B41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8130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层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 descr="LOGO-白色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315" y="338430"/>
            <a:ext cx="1368425" cy="428625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414000" y="6346408"/>
            <a:ext cx="1221740" cy="279400"/>
            <a:chOff x="16609" y="9768"/>
            <a:chExt cx="1924" cy="440"/>
          </a:xfrm>
        </p:grpSpPr>
        <p:sp>
          <p:nvSpPr>
            <p:cNvPr id="12" name="矩形 11"/>
            <p:cNvSpPr/>
            <p:nvPr/>
          </p:nvSpPr>
          <p:spPr>
            <a:xfrm rot="10800000">
              <a:off x="16609" y="9782"/>
              <a:ext cx="1924" cy="426"/>
            </a:xfrm>
            <a:prstGeom prst="rect">
              <a:avLst/>
            </a:prstGeom>
            <a:gradFill>
              <a:gsLst>
                <a:gs pos="100000">
                  <a:srgbClr val="005FA3">
                    <a:alpha val="0"/>
                  </a:srgbClr>
                </a:gs>
                <a:gs pos="0">
                  <a:srgbClr val="005FA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íslîde"/>
            <p:cNvSpPr>
              <a:spLocks noGrp="1"/>
            </p:cNvSpPr>
            <p:nvPr/>
          </p:nvSpPr>
          <p:spPr>
            <a:xfrm>
              <a:off x="17471" y="9768"/>
              <a:ext cx="1061" cy="427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ct val="100000"/>
                </a:lnSpc>
              </a:pPr>
              <a:r>
                <a:rPr lang="en-US" altLang="zh-CN" sz="1000" spc="100">
                  <a:solidFill>
                    <a:schemeClr val="bg1"/>
                  </a:solidFill>
                  <a:uFillTx/>
                  <a:latin typeface="+mn-lt"/>
                  <a:cs typeface="+mn-lt"/>
                </a:rPr>
                <a:t>PIESAT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17500" y="9883"/>
              <a:ext cx="0" cy="2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62900" y="6309360"/>
            <a:ext cx="298704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4605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866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横版-LOGO-蓝色（优先使用）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315" y="348369"/>
            <a:ext cx="1368425" cy="4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335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9882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386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4272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9568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24200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83213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85525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238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9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7.jpg"/><Relationship Id="rId21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23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7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横版-LOGO-蓝色（优先使用）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85" y="506730"/>
            <a:ext cx="1998345" cy="622300"/>
          </a:xfrm>
          <a:prstGeom prst="rect">
            <a:avLst/>
          </a:prstGeom>
        </p:spPr>
      </p:pic>
      <p:sp>
        <p:nvSpPr>
          <p:cNvPr id="14" name="íslîde"/>
          <p:cNvSpPr txBox="1"/>
          <p:nvPr/>
        </p:nvSpPr>
        <p:spPr>
          <a:xfrm>
            <a:off x="209414" y="4023058"/>
            <a:ext cx="11336786" cy="12469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5FA3"/>
                    </a:gs>
                    <a:gs pos="100000">
                      <a:srgbClr val="142952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PIESAT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5FA3"/>
                    </a:gs>
                    <a:gs pos="100000">
                      <a:srgbClr val="142952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5FA3"/>
                    </a:gs>
                    <a:gs pos="100000">
                      <a:srgbClr val="142952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Information Technology Co., Ltd.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5FA3"/>
                  </a:gs>
                  <a:gs pos="100000">
                    <a:srgbClr val="142952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sp>
        <p:nvSpPr>
          <p:cNvPr id="19" name="íslîde"/>
          <p:cNvSpPr>
            <a:spLocks noGrp="1"/>
          </p:cNvSpPr>
          <p:nvPr/>
        </p:nvSpPr>
        <p:spPr>
          <a:xfrm>
            <a:off x="4774574" y="-93814"/>
            <a:ext cx="7151913" cy="681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Serve</a:t>
            </a:r>
            <a:r>
              <a:rPr kumimoji="0" lang="zh-CN" altLang="en-US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the</a:t>
            </a:r>
            <a:r>
              <a:rPr kumimoji="0" lang="zh-CN" altLang="en-US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Earth</a:t>
            </a:r>
            <a:r>
              <a:rPr kumimoji="0" lang="zh-CN" altLang="en-US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and</a:t>
            </a:r>
            <a:r>
              <a:rPr kumimoji="0" lang="zh-CN" altLang="en-US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Space</a:t>
            </a:r>
            <a:r>
              <a:rPr kumimoji="0" lang="zh-CN" altLang="en-US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Community</a:t>
            </a:r>
            <a:endParaRPr kumimoji="0" lang="zh-CN" altLang="en-US" sz="16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sp>
        <p:nvSpPr>
          <p:cNvPr id="8" name="标题 32"/>
          <p:cNvSpPr/>
          <p:nvPr/>
        </p:nvSpPr>
        <p:spPr>
          <a:xfrm>
            <a:off x="0" y="2012946"/>
            <a:ext cx="11867908" cy="1378585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dirty="0">
                <a:solidFill>
                  <a:srgbClr val="002060"/>
                </a:solidFill>
              </a:rPr>
              <a:t> The application of “</a:t>
            </a:r>
            <a:r>
              <a:rPr lang="en-US" altLang="zh-CN" sz="4400" dirty="0" err="1">
                <a:solidFill>
                  <a:srgbClr val="002060"/>
                </a:solidFill>
              </a:rPr>
              <a:t>Nuwa</a:t>
            </a:r>
            <a:r>
              <a:rPr lang="en-US" altLang="zh-CN" sz="4400" dirty="0">
                <a:solidFill>
                  <a:srgbClr val="002060"/>
                </a:solidFill>
              </a:rPr>
              <a:t>” Satellite </a:t>
            </a:r>
            <a:r>
              <a:rPr lang="en-US" altLang="zh-CN" sz="4400" dirty="0">
                <a:solidFill>
                  <a:srgbClr val="002060"/>
                </a:solidFill>
                <a:ea typeface="等线" panose="02010600030101010101" pitchFamily="2" charset="-122"/>
              </a:rPr>
              <a:t>Constellation and PIE-NWP   </a:t>
            </a:r>
            <a:endParaRPr lang="zh-CN" alt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E2BF6F-AE90-B443-AAB3-6182399F5764}"/>
              </a:ext>
            </a:extLst>
          </p:cNvPr>
          <p:cNvSpPr/>
          <p:nvPr/>
        </p:nvSpPr>
        <p:spPr>
          <a:xfrm>
            <a:off x="555646" y="913242"/>
            <a:ext cx="10508594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</a:rPr>
              <a:t>	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Build a commercial satellite constellation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to provide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multi-target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multi-scale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multi-feature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all-day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all-weather and full spectrum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real time remote sensing information acquisition</a:t>
            </a:r>
            <a:r>
              <a:rPr lang="zh-CN" altLang="en-US" sz="2400" dirty="0">
                <a:latin typeface="+mn-ea"/>
              </a:rPr>
              <a:t>，</a:t>
            </a:r>
            <a:r>
              <a:rPr lang="en-US" altLang="zh-CN" sz="2400" dirty="0">
                <a:latin typeface="+mn-ea"/>
              </a:rPr>
              <a:t>reserve national strategic resources</a:t>
            </a:r>
            <a:r>
              <a:rPr lang="zh-CN" altLang="en-US" sz="2400" dirty="0">
                <a:latin typeface="+mn-ea"/>
              </a:rPr>
              <a:t>；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</a:rPr>
              <a:t>	Build a real time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global remote sensing information communication platform</a:t>
            </a:r>
            <a:r>
              <a:rPr lang="en-US" altLang="zh-CN" sz="2400" dirty="0">
                <a:latin typeface="+mn-ea"/>
              </a:rPr>
              <a:t>. Increase the market occupancy in global remote sensing industry</a:t>
            </a:r>
            <a:r>
              <a:rPr lang="zh-CN" altLang="en-US" sz="2400" dirty="0">
                <a:latin typeface="+mn-ea"/>
              </a:rPr>
              <a:t>；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</a:rPr>
              <a:t>	Create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space-sky-ground-application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integrated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Industrial ecology</a:t>
            </a:r>
            <a:r>
              <a:rPr lang="en-US" altLang="zh-CN" sz="2400" dirty="0">
                <a:latin typeface="+mn-ea"/>
              </a:rPr>
              <a:t>, and world leading commercial aerospace technology corporation.</a:t>
            </a:r>
            <a:endParaRPr lang="zh-CN" altLang="en-US" sz="2400" dirty="0">
              <a:latin typeface="+mn-ea"/>
            </a:endParaRPr>
          </a:p>
        </p:txBody>
      </p:sp>
      <p:sp>
        <p:nvSpPr>
          <p:cNvPr id="7" name="pa_     _17">
            <a:extLst>
              <a:ext uri="{FF2B5EF4-FFF2-40B4-BE49-F238E27FC236}">
                <a16:creationId xmlns:a16="http://schemas.microsoft.com/office/drawing/2014/main" id="{2B5CAD1A-6414-4053-4F77-D5349D8C0E9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91723" y="264572"/>
            <a:ext cx="5269378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pPr>
              <a:defRPr/>
            </a:pPr>
            <a:r>
              <a:rPr lang="en-US" altLang="zh-CN" sz="2800" b="1" dirty="0"/>
              <a:t>MISSION OBJECTIVES</a:t>
            </a:r>
            <a:endParaRPr lang="zh-CN" altLang="en-US" sz="2800" b="1" dirty="0">
              <a:latin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Mission Objectives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29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CB470D7-90BC-8747-9CD2-D6BC312F2499}"/>
              </a:ext>
            </a:extLst>
          </p:cNvPr>
          <p:cNvSpPr txBox="1"/>
          <p:nvPr/>
        </p:nvSpPr>
        <p:spPr>
          <a:xfrm>
            <a:off x="310394" y="1156279"/>
            <a:ext cx="5707115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Wingdings" pitchFamily="2" charset="2"/>
              <a:buChar char="p"/>
            </a:pPr>
            <a:r>
              <a:rPr kumimoji="1" lang="en-US" altLang="zh-CN" sz="2400" b="1" dirty="0"/>
              <a:t>Provide high resolution remote sensing data in all days and all weathers;</a:t>
            </a:r>
          </a:p>
          <a:p>
            <a:pPr marL="285750" indent="-285750">
              <a:buSzPct val="100000"/>
              <a:buFont typeface="Wingdings" pitchFamily="2" charset="2"/>
              <a:buChar char="p"/>
            </a:pPr>
            <a:r>
              <a:rPr kumimoji="1" lang="en-US" altLang="zh-CN" sz="2400" b="1" dirty="0"/>
              <a:t>Laser communication</a:t>
            </a:r>
            <a:r>
              <a:rPr kumimoji="1" lang="zh-CN" altLang="en-US" sz="2400" b="1" dirty="0"/>
              <a:t>：</a:t>
            </a:r>
            <a:r>
              <a:rPr kumimoji="1" lang="en-US" altLang="zh-CN" sz="2400" dirty="0"/>
              <a:t>establish global networking</a:t>
            </a:r>
            <a:r>
              <a:rPr kumimoji="1" lang="zh-CN" altLang="en-US" sz="2400" dirty="0"/>
              <a:t>，</a:t>
            </a:r>
            <a:r>
              <a:rPr kumimoji="1" lang="en-US" altLang="zh-CN" sz="2400" dirty="0"/>
              <a:t>and high speed information hub</a:t>
            </a:r>
            <a:r>
              <a:rPr kumimoji="1" lang="zh-CN" altLang="en-US" sz="2400" dirty="0"/>
              <a:t>；</a:t>
            </a:r>
            <a:endParaRPr kumimoji="1" lang="en-US" altLang="zh-CN" sz="2400" dirty="0"/>
          </a:p>
          <a:p>
            <a:pPr marL="285750" indent="-285750">
              <a:buSzPct val="100000"/>
              <a:buFont typeface="Wingdings" pitchFamily="2" charset="2"/>
              <a:buChar char="p"/>
            </a:pPr>
            <a:r>
              <a:rPr kumimoji="1" lang="en-US" altLang="zh-CN" sz="2400" b="1" dirty="0"/>
              <a:t>Spatial datum </a:t>
            </a:r>
            <a:r>
              <a:rPr kumimoji="1" lang="zh-CN" altLang="en-US" sz="2400" b="1" dirty="0"/>
              <a:t>：</a:t>
            </a:r>
            <a:r>
              <a:rPr kumimoji="1" lang="en-US" altLang="zh-CN" sz="2400" dirty="0"/>
              <a:t>provide spatial and temporal information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pa_     _17">
            <a:extLst>
              <a:ext uri="{FF2B5EF4-FFF2-40B4-BE49-F238E27FC236}">
                <a16:creationId xmlns:a16="http://schemas.microsoft.com/office/drawing/2014/main" id="{49C9CBE2-7DCD-43F5-BDE5-DB8436394A2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0394" y="226270"/>
            <a:ext cx="4915650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r>
              <a:rPr kumimoji="1" lang="en-US" altLang="zh-CN" sz="2800" b="1" dirty="0"/>
              <a:t>MISSION OBJECTIVES</a:t>
            </a:r>
            <a:endParaRPr kumimoji="1"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Mission Objectives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4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8" y="3901448"/>
            <a:ext cx="4244317" cy="28200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09" y="1421980"/>
            <a:ext cx="5504316" cy="4823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51" y="-347111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5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pa_     _17">
            <a:extLst>
              <a:ext uri="{FF2B5EF4-FFF2-40B4-BE49-F238E27FC236}">
                <a16:creationId xmlns:a16="http://schemas.microsoft.com/office/drawing/2014/main" id="{49C9CBE2-7DCD-43F5-BDE5-DB8436394A2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0394" y="226270"/>
            <a:ext cx="4915650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r>
              <a:rPr kumimoji="1" lang="en-US" altLang="zh-CN" sz="2800" b="1" dirty="0"/>
              <a:t>MISSION OBJECTIVES</a:t>
            </a:r>
            <a:endParaRPr kumimoji="1" lang="zh-CN" altLang="en-US" sz="2800" b="1" dirty="0"/>
          </a:p>
        </p:txBody>
      </p:sp>
      <p:sp>
        <p:nvSpPr>
          <p:cNvPr id="6" name="矩形 5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Construction Plan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50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8"/>
          <p:cNvSpPr/>
          <p:nvPr/>
        </p:nvSpPr>
        <p:spPr>
          <a:xfrm flipV="1">
            <a:off x="8582" y="3386688"/>
            <a:ext cx="12192000" cy="8142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5144" y="4249833"/>
            <a:ext cx="23432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2023.03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Project Initiation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693171" y="1619054"/>
            <a:ext cx="3173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2023.09</a:t>
            </a:r>
          </a:p>
          <a:p>
            <a:r>
              <a:rPr lang="en-US" altLang="zh-CN" dirty="0">
                <a:latin typeface="+mj-ea"/>
                <a:ea typeface="+mj-ea"/>
              </a:rPr>
              <a:t>“1+3”satellite constellation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finishes test run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and operation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79321" y="4202040"/>
            <a:ext cx="2810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2024.06</a:t>
            </a:r>
          </a:p>
          <a:p>
            <a:r>
              <a:rPr lang="en-US" altLang="zh-CN" sz="1600" dirty="0">
                <a:latin typeface="+mn-ea"/>
              </a:rPr>
              <a:t>8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X-SAR</a:t>
            </a:r>
            <a:r>
              <a:rPr lang="zh-CN" altLang="en-US" sz="1600" dirty="0">
                <a:latin typeface="+mn-ea"/>
              </a:rPr>
              <a:t> </a:t>
            </a:r>
            <a:r>
              <a:rPr lang="en-US" altLang="zh-CN" sz="1600" dirty="0">
                <a:latin typeface="+mn-ea"/>
              </a:rPr>
              <a:t>satellite arrangement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570452" y="1597536"/>
            <a:ext cx="2785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2025.03</a:t>
            </a:r>
          </a:p>
          <a:p>
            <a:r>
              <a:rPr lang="en-US" altLang="zh-CN" dirty="0">
                <a:latin typeface="+mn-ea"/>
              </a:rPr>
              <a:t>4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optical satellites arrangement </a:t>
            </a:r>
          </a:p>
          <a:p>
            <a:r>
              <a:rPr lang="en-US" altLang="zh-CN" dirty="0">
                <a:latin typeface="+mn-ea"/>
              </a:rPr>
              <a:t>4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C-SAR</a:t>
            </a:r>
            <a:r>
              <a:rPr lang="zh-CN" altLang="en-US" dirty="0">
                <a:latin typeface="+mn-ea"/>
              </a:rPr>
              <a:t> </a:t>
            </a:r>
            <a:r>
              <a:rPr lang="en-US" altLang="zh-CN" dirty="0">
                <a:latin typeface="+mn-ea"/>
              </a:rPr>
              <a:t>satellites arrangement</a:t>
            </a:r>
          </a:p>
        </p:txBody>
      </p:sp>
      <p:sp>
        <p:nvSpPr>
          <p:cNvPr id="14" name="椭圆 13"/>
          <p:cNvSpPr/>
          <p:nvPr/>
        </p:nvSpPr>
        <p:spPr>
          <a:xfrm>
            <a:off x="830567" y="3313192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941186" y="3302815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221891" y="3322320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059509" y="3346114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8" name="任意形状 53"/>
          <p:cNvSpPr/>
          <p:nvPr/>
        </p:nvSpPr>
        <p:spPr>
          <a:xfrm flipV="1">
            <a:off x="8008451" y="3601712"/>
            <a:ext cx="343696" cy="690003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9" name="任意形状 54"/>
          <p:cNvSpPr/>
          <p:nvPr/>
        </p:nvSpPr>
        <p:spPr>
          <a:xfrm>
            <a:off x="6159493" y="2497565"/>
            <a:ext cx="486185" cy="807521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形状 55"/>
          <p:cNvSpPr/>
          <p:nvPr/>
        </p:nvSpPr>
        <p:spPr>
          <a:xfrm flipV="1">
            <a:off x="4319354" y="3619664"/>
            <a:ext cx="343696" cy="690003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1" name="任意形状 56"/>
          <p:cNvSpPr/>
          <p:nvPr/>
        </p:nvSpPr>
        <p:spPr>
          <a:xfrm>
            <a:off x="2050564" y="2463358"/>
            <a:ext cx="486185" cy="807521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2" name="任意形状 57"/>
          <p:cNvSpPr/>
          <p:nvPr/>
        </p:nvSpPr>
        <p:spPr>
          <a:xfrm flipV="1">
            <a:off x="958410" y="3627670"/>
            <a:ext cx="343696" cy="690003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879148" y="3313192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610600" y="4188820"/>
            <a:ext cx="22273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2025.09</a:t>
            </a:r>
            <a:endParaRPr lang="en-US" altLang="zh-CN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First mission global operation</a:t>
            </a:r>
          </a:p>
        </p:txBody>
      </p:sp>
      <p:sp>
        <p:nvSpPr>
          <p:cNvPr id="25" name="矩形 24"/>
          <p:cNvSpPr/>
          <p:nvPr/>
        </p:nvSpPr>
        <p:spPr>
          <a:xfrm>
            <a:off x="186599" y="5502178"/>
            <a:ext cx="1183596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CN" sz="2000" dirty="0">
                <a:latin typeface="+mj-ea"/>
                <a:ea typeface="+mj-ea"/>
              </a:rPr>
              <a:t>In Sep 2025, 34 remote sensing satellite in this constellation will finished the test run and build a network with the “1+3”satellite constellation launched in 2023.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1293F00-D94C-A91C-936C-30F3DCF86E56}"/>
              </a:ext>
            </a:extLst>
          </p:cNvPr>
          <p:cNvSpPr/>
          <p:nvPr/>
        </p:nvSpPr>
        <p:spPr>
          <a:xfrm>
            <a:off x="9528163" y="3311907"/>
            <a:ext cx="230283" cy="230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73D5D5"/>
            </a:solidFill>
          </a:ln>
          <a:scene3d>
            <a:camera prst="orthographicFront"/>
            <a:lightRig rig="threePt" dir="t"/>
          </a:scene3d>
          <a:sp3d>
            <a:bevelT w="63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7" name="任意形状 54">
            <a:extLst>
              <a:ext uri="{FF2B5EF4-FFF2-40B4-BE49-F238E27FC236}">
                <a16:creationId xmlns:a16="http://schemas.microsoft.com/office/drawing/2014/main" id="{EEBC69FA-3DFD-4647-1D29-DE542E12EFB9}"/>
              </a:ext>
            </a:extLst>
          </p:cNvPr>
          <p:cNvSpPr/>
          <p:nvPr/>
        </p:nvSpPr>
        <p:spPr>
          <a:xfrm>
            <a:off x="9628147" y="2463358"/>
            <a:ext cx="486185" cy="807521"/>
          </a:xfrm>
          <a:custGeom>
            <a:avLst/>
            <a:gdLst>
              <a:gd name="connsiteX0" fmla="*/ 0 w 724394"/>
              <a:gd name="connsiteY0" fmla="*/ 605641 h 605641"/>
              <a:gd name="connsiteX1" fmla="*/ 0 w 724394"/>
              <a:gd name="connsiteY1" fmla="*/ 0 h 605641"/>
              <a:gd name="connsiteX2" fmla="*/ 724394 w 724394"/>
              <a:gd name="connsiteY2" fmla="*/ 0 h 60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394" h="605641">
                <a:moveTo>
                  <a:pt x="0" y="605641"/>
                </a:moveTo>
                <a:lnTo>
                  <a:pt x="0" y="0"/>
                </a:lnTo>
                <a:lnTo>
                  <a:pt x="724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5FA87B3-9242-F8E9-7652-B110C3D8BAB6}"/>
              </a:ext>
            </a:extLst>
          </p:cNvPr>
          <p:cNvSpPr txBox="1"/>
          <p:nvPr/>
        </p:nvSpPr>
        <p:spPr>
          <a:xfrm>
            <a:off x="10152981" y="1595265"/>
            <a:ext cx="1814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2027</a:t>
            </a:r>
          </a:p>
          <a:p>
            <a:r>
              <a:rPr lang="en-US" altLang="zh-CN" sz="1600" dirty="0">
                <a:latin typeface="+mn-ea"/>
              </a:rPr>
              <a:t>Second mission global operation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551" y="-347111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9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9250" y="972037"/>
            <a:ext cx="560044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ea"/>
              </a:rPr>
              <a:t>Sun synchronous orbit</a:t>
            </a:r>
            <a:r>
              <a:rPr lang="zh-CN" altLang="en-US" sz="2400" dirty="0">
                <a:latin typeface="+mn-ea"/>
              </a:rPr>
              <a:t>，</a:t>
            </a:r>
            <a:r>
              <a:rPr lang="en-US" altLang="zh-CN" sz="2400" dirty="0">
                <a:latin typeface="+mn-ea"/>
              </a:rPr>
              <a:t>satellite altitude 528 km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“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</a:rPr>
              <a:t>1 primary satellite+3 moving satellites (one plane)</a:t>
            </a:r>
            <a:r>
              <a:rPr lang="zh-CN" altLang="en-US" sz="2400" dirty="0">
                <a:latin typeface="+mn-ea"/>
              </a:rPr>
              <a:t>”</a:t>
            </a:r>
            <a:r>
              <a:rPr lang="en-US" altLang="zh-CN" sz="2400" dirty="0" err="1">
                <a:latin typeface="+mn-ea"/>
              </a:rPr>
              <a:t>InSAR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satellite system scheme.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+mn-ea"/>
              </a:rPr>
              <a:t>High-accuracy topographic surveying, </a:t>
            </a:r>
            <a:r>
              <a:rPr lang="en-US" altLang="zh-CN" sz="2400" dirty="0">
                <a:latin typeface="+mn-ea"/>
                <a:sym typeface="微软雅黑" panose="020B0503020204020204" charset="-122"/>
              </a:rPr>
              <a:t>high resolution wide swath images, DEM deformation detection</a:t>
            </a:r>
            <a:r>
              <a:rPr lang="zh-CN" altLang="en-US" sz="2400" dirty="0">
                <a:latin typeface="+mn-ea"/>
                <a:sym typeface="微软雅黑" panose="020B0503020204020204" charset="-122"/>
              </a:rPr>
              <a:t> </a:t>
            </a:r>
            <a:r>
              <a:rPr lang="en-US" altLang="zh-CN" sz="2400" dirty="0">
                <a:latin typeface="+mn-ea"/>
                <a:sym typeface="微软雅黑" panose="020B0503020204020204" charset="-122"/>
              </a:rPr>
              <a:t>and </a:t>
            </a:r>
            <a:r>
              <a:rPr lang="en-US" altLang="zh-CN" sz="2400" dirty="0">
                <a:latin typeface="+mn-ea"/>
              </a:rPr>
              <a:t>three-dimensional imaging.</a:t>
            </a:r>
            <a:endParaRPr lang="zh-CN" altLang="en-US" sz="2400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3176" y="722225"/>
            <a:ext cx="4736324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ea"/>
              </a:rPr>
              <a:t>PIESAT-01 Constellation</a:t>
            </a:r>
          </a:p>
        </p:txBody>
      </p:sp>
      <p:sp>
        <p:nvSpPr>
          <p:cNvPr id="9" name="pa_     _1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84244" y="332676"/>
            <a:ext cx="2858817" cy="544745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r>
              <a:rPr lang="en-US" altLang="zh-CN" sz="2400" b="1" dirty="0">
                <a:latin typeface="+mn-ea"/>
              </a:rPr>
              <a:t>INTRODUCTION</a:t>
            </a:r>
            <a:endParaRPr lang="zh-CN" altLang="en-US" sz="2400" b="1" dirty="0">
              <a:latin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132693" y="1578812"/>
            <a:ext cx="191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PIESAT-01</a:t>
            </a:r>
          </a:p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2023.03.30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Introduction of PIESAT-01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50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18" y="1673944"/>
            <a:ext cx="6430272" cy="49536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7" y="-413397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37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14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189807"/>
              </p:ext>
            </p:extLst>
          </p:nvPr>
        </p:nvGraphicFramePr>
        <p:xfrm>
          <a:off x="631401" y="1993812"/>
          <a:ext cx="10653304" cy="44982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7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735">
                  <a:extLst>
                    <a:ext uri="{9D8B030D-6E8A-4147-A177-3AD203B41FA5}">
                      <a16:colId xmlns:a16="http://schemas.microsoft.com/office/drawing/2014/main" val="1592408560"/>
                    </a:ext>
                  </a:extLst>
                </a:gridCol>
                <a:gridCol w="298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038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X-SAR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C-SAR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OPTICAL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125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Functions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Imaging observation,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deformation surveying 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Imaging observation,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deformation surveying 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Remote sensing monitoring and on-orbit service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Spatial range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84°N~84°S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53°N~53°S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Global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Number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4+8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Polarization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X-SAR,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full-polarization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C-SAR,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full-polarization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+simple polarization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Spatial resolution</a:t>
                      </a:r>
                      <a:r>
                        <a:rPr lang="en-US" altLang="zh-CN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0.5m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Altitude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520km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542km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520km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Weight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500kg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500kg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300kg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58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Power consumption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&lt;500W(Average 660W)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4430W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Payload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3300W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3500W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3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Transmission rate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1200Mbps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Adjustable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1200Mbps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Adjustable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1200Mbps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Adjustable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Design lifetime 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years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years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altLang="zh-CN" sz="1800" kern="12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years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2990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79250" y="1037615"/>
            <a:ext cx="1186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Global satellite coverage</a:t>
            </a:r>
            <a:r>
              <a:rPr kumimoji="1" lang="zh-CN" altLang="en-US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kumimoji="1"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increase the frequency of deformation surveying between 53°N and 53°S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High-speed data transmission</a:t>
            </a:r>
            <a:r>
              <a:rPr kumimoji="1" lang="zh-CN" altLang="en-US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kumimoji="1" lang="en-US" altLang="zh-CN" dirty="0">
                <a:latin typeface="+mj-ea"/>
                <a:ea typeface="+mj-ea"/>
                <a:cs typeface="Times New Roman" panose="02020603050405020304" pitchFamily="18" charset="0"/>
              </a:rPr>
              <a:t>and maximum 108GB data retrieved per track</a:t>
            </a:r>
          </a:p>
        </p:txBody>
      </p:sp>
      <p:sp>
        <p:nvSpPr>
          <p:cNvPr id="7" name="矩形 6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SATELLITE PARAMETERS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50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27" y="-443453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7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CONSTELLATION FUNCTIONS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356596" y="940241"/>
            <a:ext cx="72691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The satellite network after all the satellites are launched.</a:t>
            </a:r>
            <a:endParaRPr lang="zh-CN" altLang="en-US" sz="2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9" y="1580413"/>
            <a:ext cx="9573961" cy="52775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-350577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TextBox 10">
            <a:extLst>
              <a:ext uri="{FF2B5EF4-FFF2-40B4-BE49-F238E27FC236}">
                <a16:creationId xmlns:a16="http://schemas.microsoft.com/office/drawing/2014/main" id="{B2355675-1B40-4EC1-80B8-E79DBA0F3607}"/>
              </a:ext>
            </a:extLst>
          </p:cNvPr>
          <p:cNvSpPr txBox="1"/>
          <p:nvPr/>
        </p:nvSpPr>
        <p:spPr>
          <a:xfrm>
            <a:off x="1752796" y="1069486"/>
            <a:ext cx="144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MEO</a:t>
            </a:r>
          </a:p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Communication</a:t>
            </a: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</a:rPr>
              <a:t>＜</a:t>
            </a:r>
            <a:r>
              <a:rPr lang="en-US" altLang="zh-CN" sz="1200" b="1" dirty="0">
                <a:solidFill>
                  <a:schemeClr val="bg1"/>
                </a:solidFill>
              </a:rPr>
              <a:t>10000km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3" name="TextBox 12">
            <a:extLst>
              <a:ext uri="{FF2B5EF4-FFF2-40B4-BE49-F238E27FC236}">
                <a16:creationId xmlns:a16="http://schemas.microsoft.com/office/drawing/2014/main" id="{27AAF232-F316-47CE-A612-3F181CC4E3D8}"/>
              </a:ext>
            </a:extLst>
          </p:cNvPr>
          <p:cNvSpPr txBox="1"/>
          <p:nvPr/>
        </p:nvSpPr>
        <p:spPr>
          <a:xfrm>
            <a:off x="1814405" y="2964532"/>
            <a:ext cx="1336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LEO</a:t>
            </a:r>
          </a:p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Optical/SAR</a:t>
            </a:r>
          </a:p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~500km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54FF1338-8A47-4651-AA2D-E6BEE3305195}"/>
              </a:ext>
            </a:extLst>
          </p:cNvPr>
          <p:cNvSpPr txBox="1"/>
          <p:nvPr/>
        </p:nvSpPr>
        <p:spPr>
          <a:xfrm>
            <a:off x="1009446" y="4407113"/>
            <a:ext cx="153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Ground</a:t>
            </a:r>
          </a:p>
        </p:txBody>
      </p:sp>
      <p:cxnSp>
        <p:nvCxnSpPr>
          <p:cNvPr id="75" name="Straight Connector 24">
            <a:extLst>
              <a:ext uri="{FF2B5EF4-FFF2-40B4-BE49-F238E27FC236}">
                <a16:creationId xmlns:a16="http://schemas.microsoft.com/office/drawing/2014/main" id="{FA62B075-70A2-4337-8FC1-8952C5B4FE03}"/>
              </a:ext>
            </a:extLst>
          </p:cNvPr>
          <p:cNvCxnSpPr>
            <a:cxnSpLocks/>
          </p:cNvCxnSpPr>
          <p:nvPr/>
        </p:nvCxnSpPr>
        <p:spPr>
          <a:xfrm flipV="1">
            <a:off x="1041211" y="2897677"/>
            <a:ext cx="10467233" cy="5219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25">
            <a:extLst>
              <a:ext uri="{FF2B5EF4-FFF2-40B4-BE49-F238E27FC236}">
                <a16:creationId xmlns:a16="http://schemas.microsoft.com/office/drawing/2014/main" id="{F71BEFC9-1B4D-4A54-9CEA-1F69077B50D8}"/>
              </a:ext>
            </a:extLst>
          </p:cNvPr>
          <p:cNvCxnSpPr>
            <a:cxnSpLocks/>
          </p:cNvCxnSpPr>
          <p:nvPr/>
        </p:nvCxnSpPr>
        <p:spPr>
          <a:xfrm>
            <a:off x="743919" y="3861434"/>
            <a:ext cx="10838481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6DCED4A-B5DE-46D7-B32A-C036CD46F866}"/>
              </a:ext>
            </a:extLst>
          </p:cNvPr>
          <p:cNvGrpSpPr/>
          <p:nvPr/>
        </p:nvGrpSpPr>
        <p:grpSpPr>
          <a:xfrm>
            <a:off x="4398011" y="3020291"/>
            <a:ext cx="1351950" cy="705883"/>
            <a:chOff x="5919412" y="6217660"/>
            <a:chExt cx="1293415" cy="658980"/>
          </a:xfrm>
        </p:grpSpPr>
        <p:pic>
          <p:nvPicPr>
            <p:cNvPr id="78" name="Picture 12" descr="PredaSAR 1, ..., 48 - Gunter&amp;#39;s Space Page">
              <a:extLst>
                <a:ext uri="{FF2B5EF4-FFF2-40B4-BE49-F238E27FC236}">
                  <a16:creationId xmlns:a16="http://schemas.microsoft.com/office/drawing/2014/main" id="{8875782E-4050-49D3-A8F5-7F10DA125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22" b="96988" l="1974" r="96711">
                          <a14:foregroundMark x1="10526" y1="21687" x2="9868" y2="21084"/>
                          <a14:foregroundMark x1="8882" y1="31325" x2="8882" y2="31325"/>
                          <a14:foregroundMark x1="7237" y1="34337" x2="7237" y2="34337"/>
                          <a14:foregroundMark x1="5921" y1="37952" x2="5921" y2="37952"/>
                          <a14:foregroundMark x1="4934" y1="37952" x2="4934" y2="37952"/>
                          <a14:foregroundMark x1="3947" y1="37952" x2="3947" y2="37952"/>
                          <a14:foregroundMark x1="12171" y1="43373" x2="12171" y2="43373"/>
                          <a14:foregroundMark x1="11184" y1="42771" x2="11184" y2="42771"/>
                          <a14:foregroundMark x1="10855" y1="43976" x2="10855" y2="43976"/>
                          <a14:foregroundMark x1="86184" y1="83133" x2="86184" y2="83133"/>
                          <a14:foregroundMark x1="88487" y1="81928" x2="88487" y2="81928"/>
                          <a14:foregroundMark x1="94408" y1="83735" x2="94408" y2="83735"/>
                          <a14:foregroundMark x1="97697" y1="80120" x2="97697" y2="80120"/>
                          <a14:foregroundMark x1="90789" y1="91566" x2="90789" y2="91566"/>
                          <a14:foregroundMark x1="90132" y1="97590" x2="90132" y2="97590"/>
                          <a14:foregroundMark x1="90132" y1="97590" x2="90132" y2="97590"/>
                          <a14:foregroundMark x1="1974" y1="36145" x2="1974" y2="36145"/>
                          <a14:foregroundMark x1="65789" y1="5422" x2="65789" y2="5422"/>
                          <a14:backgroundMark x1="10197" y1="20482" x2="10197" y2="20482"/>
                          <a14:backgroundMark x1="9539" y1="19880" x2="9539" y2="19880"/>
                          <a14:backgroundMark x1="10197" y1="20482" x2="10197" y2="20482"/>
                          <a14:backgroundMark x1="10855" y1="21084" x2="10855" y2="21084"/>
                          <a14:backgroundMark x1="10855" y1="21687" x2="10855" y2="21687"/>
                          <a14:backgroundMark x1="10197" y1="21687" x2="10197" y2="21687"/>
                          <a14:backgroundMark x1="9868" y1="21084" x2="9868" y2="210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412" y="6217660"/>
              <a:ext cx="1293415" cy="50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等腰三角形 1">
              <a:extLst>
                <a:ext uri="{FF2B5EF4-FFF2-40B4-BE49-F238E27FC236}">
                  <a16:creationId xmlns:a16="http://schemas.microsoft.com/office/drawing/2014/main" id="{710B2528-4EB3-47BB-8E7C-803C2ED71B87}"/>
                </a:ext>
              </a:extLst>
            </p:cNvPr>
            <p:cNvSpPr/>
            <p:nvPr/>
          </p:nvSpPr>
          <p:spPr>
            <a:xfrm>
              <a:off x="6132023" y="6566597"/>
              <a:ext cx="390830" cy="310043"/>
            </a:xfrm>
            <a:custGeom>
              <a:avLst/>
              <a:gdLst>
                <a:gd name="connsiteX0" fmla="*/ 0 w 364336"/>
                <a:gd name="connsiteY0" fmla="*/ 923702 h 923702"/>
                <a:gd name="connsiteX1" fmla="*/ 182168 w 364336"/>
                <a:gd name="connsiteY1" fmla="*/ 0 h 923702"/>
                <a:gd name="connsiteX2" fmla="*/ 364336 w 364336"/>
                <a:gd name="connsiteY2" fmla="*/ 923702 h 923702"/>
                <a:gd name="connsiteX3" fmla="*/ 0 w 364336"/>
                <a:gd name="connsiteY3" fmla="*/ 923702 h 923702"/>
                <a:gd name="connsiteX0" fmla="*/ 0 w 779116"/>
                <a:gd name="connsiteY0" fmla="*/ 904849 h 923702"/>
                <a:gd name="connsiteX1" fmla="*/ 596948 w 779116"/>
                <a:gd name="connsiteY1" fmla="*/ 0 h 923702"/>
                <a:gd name="connsiteX2" fmla="*/ 779116 w 779116"/>
                <a:gd name="connsiteY2" fmla="*/ 923702 h 923702"/>
                <a:gd name="connsiteX3" fmla="*/ 0 w 779116"/>
                <a:gd name="connsiteY3" fmla="*/ 904849 h 923702"/>
                <a:gd name="connsiteX0" fmla="*/ 0 w 596948"/>
                <a:gd name="connsiteY0" fmla="*/ 904849 h 914275"/>
                <a:gd name="connsiteX1" fmla="*/ 596948 w 596948"/>
                <a:gd name="connsiteY1" fmla="*/ 0 h 914275"/>
                <a:gd name="connsiteX2" fmla="*/ 449178 w 596948"/>
                <a:gd name="connsiteY2" fmla="*/ 914275 h 914275"/>
                <a:gd name="connsiteX3" fmla="*/ 0 w 596948"/>
                <a:gd name="connsiteY3" fmla="*/ 904849 h 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948" h="914275">
                  <a:moveTo>
                    <a:pt x="0" y="904849"/>
                  </a:moveTo>
                  <a:lnTo>
                    <a:pt x="596948" y="0"/>
                  </a:lnTo>
                  <a:lnTo>
                    <a:pt x="449178" y="914275"/>
                  </a:lnTo>
                  <a:lnTo>
                    <a:pt x="0" y="904849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</p:grpSp>
      <p:cxnSp>
        <p:nvCxnSpPr>
          <p:cNvPr id="80" name="Straight Connector 28">
            <a:extLst>
              <a:ext uri="{FF2B5EF4-FFF2-40B4-BE49-F238E27FC236}">
                <a16:creationId xmlns:a16="http://schemas.microsoft.com/office/drawing/2014/main" id="{1E4C5046-BF7E-4845-ACB2-F7E895D34FB4}"/>
              </a:ext>
            </a:extLst>
          </p:cNvPr>
          <p:cNvCxnSpPr>
            <a:cxnSpLocks/>
          </p:cNvCxnSpPr>
          <p:nvPr/>
        </p:nvCxnSpPr>
        <p:spPr>
          <a:xfrm>
            <a:off x="3097923" y="987997"/>
            <a:ext cx="0" cy="55257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52">
            <a:extLst>
              <a:ext uri="{FF2B5EF4-FFF2-40B4-BE49-F238E27FC236}">
                <a16:creationId xmlns:a16="http://schemas.microsoft.com/office/drawing/2014/main" id="{9603567B-7692-44AE-B9C9-7971C79708F1}"/>
              </a:ext>
            </a:extLst>
          </p:cNvPr>
          <p:cNvSpPr txBox="1"/>
          <p:nvPr/>
        </p:nvSpPr>
        <p:spPr>
          <a:xfrm>
            <a:off x="4017886" y="4954853"/>
            <a:ext cx="1569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Global data retrieval center</a:t>
            </a:r>
          </a:p>
        </p:txBody>
      </p:sp>
      <p:cxnSp>
        <p:nvCxnSpPr>
          <p:cNvPr id="82" name="Straight Connector 58">
            <a:extLst>
              <a:ext uri="{FF2B5EF4-FFF2-40B4-BE49-F238E27FC236}">
                <a16:creationId xmlns:a16="http://schemas.microsoft.com/office/drawing/2014/main" id="{93F7973B-C7F4-4B17-A605-BA5742621DDB}"/>
              </a:ext>
            </a:extLst>
          </p:cNvPr>
          <p:cNvCxnSpPr>
            <a:cxnSpLocks/>
          </p:cNvCxnSpPr>
          <p:nvPr/>
        </p:nvCxnSpPr>
        <p:spPr>
          <a:xfrm>
            <a:off x="743919" y="995928"/>
            <a:ext cx="10901981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4" descr="Personal area (PAN) networks. Computer and Network Examples | Cisco  Optical. Cisco icons, shapes, stencils and symbols | Cisco Network  Topology. Cisco icons, shapes, stencils and symbols | Visio Stencils Radio">
            <a:extLst>
              <a:ext uri="{FF2B5EF4-FFF2-40B4-BE49-F238E27FC236}">
                <a16:creationId xmlns:a16="http://schemas.microsoft.com/office/drawing/2014/main" id="{77324388-3749-433A-9DC4-800D0B7ED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80" b="100000" l="9442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1902" y="1281894"/>
            <a:ext cx="1256367" cy="4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Straight Connector 23">
            <a:extLst>
              <a:ext uri="{FF2B5EF4-FFF2-40B4-BE49-F238E27FC236}">
                <a16:creationId xmlns:a16="http://schemas.microsoft.com/office/drawing/2014/main" id="{DAF8A225-9FAB-4CFA-89A6-AAEBAB79F008}"/>
              </a:ext>
            </a:extLst>
          </p:cNvPr>
          <p:cNvCxnSpPr>
            <a:cxnSpLocks/>
          </p:cNvCxnSpPr>
          <p:nvPr/>
        </p:nvCxnSpPr>
        <p:spPr>
          <a:xfrm flipV="1">
            <a:off x="1020657" y="1984993"/>
            <a:ext cx="10561743" cy="1542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180">
            <a:extLst>
              <a:ext uri="{FF2B5EF4-FFF2-40B4-BE49-F238E27FC236}">
                <a16:creationId xmlns:a16="http://schemas.microsoft.com/office/drawing/2014/main" id="{EE0F8D18-0704-49B7-AD6F-4B541E6AE3AE}"/>
              </a:ext>
            </a:extLst>
          </p:cNvPr>
          <p:cNvCxnSpPr>
            <a:cxnSpLocks/>
          </p:cNvCxnSpPr>
          <p:nvPr/>
        </p:nvCxnSpPr>
        <p:spPr>
          <a:xfrm>
            <a:off x="4802638" y="3798695"/>
            <a:ext cx="0" cy="646640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28">
            <a:extLst>
              <a:ext uri="{FF2B5EF4-FFF2-40B4-BE49-F238E27FC236}">
                <a16:creationId xmlns:a16="http://schemas.microsoft.com/office/drawing/2014/main" id="{879A6AEA-7FAE-470C-A8A8-EF8A3F5FCA80}"/>
              </a:ext>
            </a:extLst>
          </p:cNvPr>
          <p:cNvCxnSpPr>
            <a:cxnSpLocks/>
          </p:cNvCxnSpPr>
          <p:nvPr/>
        </p:nvCxnSpPr>
        <p:spPr>
          <a:xfrm>
            <a:off x="4364615" y="995928"/>
            <a:ext cx="0" cy="2865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180">
            <a:extLst>
              <a:ext uri="{FF2B5EF4-FFF2-40B4-BE49-F238E27FC236}">
                <a16:creationId xmlns:a16="http://schemas.microsoft.com/office/drawing/2014/main" id="{AB051AB9-6BA8-43BD-B11E-FCE17AC4453A}"/>
              </a:ext>
            </a:extLst>
          </p:cNvPr>
          <p:cNvCxnSpPr>
            <a:cxnSpLocks/>
          </p:cNvCxnSpPr>
          <p:nvPr/>
        </p:nvCxnSpPr>
        <p:spPr>
          <a:xfrm flipV="1">
            <a:off x="7912158" y="1807158"/>
            <a:ext cx="0" cy="427722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TextBox 11">
            <a:extLst>
              <a:ext uri="{FF2B5EF4-FFF2-40B4-BE49-F238E27FC236}">
                <a16:creationId xmlns:a16="http://schemas.microsoft.com/office/drawing/2014/main" id="{D81F2CF2-F2C5-46E5-83A1-1A186A33D8A3}"/>
              </a:ext>
            </a:extLst>
          </p:cNvPr>
          <p:cNvSpPr txBox="1"/>
          <p:nvPr/>
        </p:nvSpPr>
        <p:spPr>
          <a:xfrm>
            <a:off x="1840751" y="2008523"/>
            <a:ext cx="130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LEO</a:t>
            </a:r>
          </a:p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Optical </a:t>
            </a:r>
          </a:p>
          <a:p>
            <a:pPr algn="ctr"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</a:rPr>
              <a:t>~1400km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89" name="Group 103">
            <a:extLst>
              <a:ext uri="{FF2B5EF4-FFF2-40B4-BE49-F238E27FC236}">
                <a16:creationId xmlns:a16="http://schemas.microsoft.com/office/drawing/2014/main" id="{6F143E2A-6ED2-42DE-9872-C3D94F573EDB}"/>
              </a:ext>
            </a:extLst>
          </p:cNvPr>
          <p:cNvGrpSpPr>
            <a:grpSpLocks/>
          </p:cNvGrpSpPr>
          <p:nvPr/>
        </p:nvGrpSpPr>
        <p:grpSpPr bwMode="auto">
          <a:xfrm>
            <a:off x="5562977" y="4328901"/>
            <a:ext cx="3925747" cy="1002914"/>
            <a:chOff x="2526" y="2804"/>
            <a:chExt cx="680" cy="472"/>
          </a:xfrm>
        </p:grpSpPr>
        <p:sp>
          <p:nvSpPr>
            <p:cNvPr id="90" name="Freeform 101">
              <a:extLst>
                <a:ext uri="{FF2B5EF4-FFF2-40B4-BE49-F238E27FC236}">
                  <a16:creationId xmlns:a16="http://schemas.microsoft.com/office/drawing/2014/main" id="{E3D38EE5-586B-418B-B831-24F4CA78D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804"/>
              <a:ext cx="680" cy="472"/>
            </a:xfrm>
            <a:custGeom>
              <a:avLst/>
              <a:gdLst>
                <a:gd name="T0" fmla="*/ 82 w 2041"/>
                <a:gd name="T1" fmla="*/ 364 h 1417"/>
                <a:gd name="T2" fmla="*/ 88 w 2041"/>
                <a:gd name="T3" fmla="*/ 376 h 1417"/>
                <a:gd name="T4" fmla="*/ 106 w 2041"/>
                <a:gd name="T5" fmla="*/ 397 h 1417"/>
                <a:gd name="T6" fmla="*/ 129 w 2041"/>
                <a:gd name="T7" fmla="*/ 409 h 1417"/>
                <a:gd name="T8" fmla="*/ 156 w 2041"/>
                <a:gd name="T9" fmla="*/ 414 h 1417"/>
                <a:gd name="T10" fmla="*/ 177 w 2041"/>
                <a:gd name="T11" fmla="*/ 427 h 1417"/>
                <a:gd name="T12" fmla="*/ 205 w 2041"/>
                <a:gd name="T13" fmla="*/ 449 h 1417"/>
                <a:gd name="T14" fmla="*/ 244 w 2041"/>
                <a:gd name="T15" fmla="*/ 465 h 1417"/>
                <a:gd name="T16" fmla="*/ 290 w 2041"/>
                <a:gd name="T17" fmla="*/ 471 h 1417"/>
                <a:gd name="T18" fmla="*/ 330 w 2041"/>
                <a:gd name="T19" fmla="*/ 469 h 1417"/>
                <a:gd name="T20" fmla="*/ 364 w 2041"/>
                <a:gd name="T21" fmla="*/ 460 h 1417"/>
                <a:gd name="T22" fmla="*/ 393 w 2041"/>
                <a:gd name="T23" fmla="*/ 445 h 1417"/>
                <a:gd name="T24" fmla="*/ 408 w 2041"/>
                <a:gd name="T25" fmla="*/ 434 h 1417"/>
                <a:gd name="T26" fmla="*/ 419 w 2041"/>
                <a:gd name="T27" fmla="*/ 439 h 1417"/>
                <a:gd name="T28" fmla="*/ 436 w 2041"/>
                <a:gd name="T29" fmla="*/ 446 h 1417"/>
                <a:gd name="T30" fmla="*/ 455 w 2041"/>
                <a:gd name="T31" fmla="*/ 451 h 1417"/>
                <a:gd name="T32" fmla="*/ 481 w 2041"/>
                <a:gd name="T33" fmla="*/ 453 h 1417"/>
                <a:gd name="T34" fmla="*/ 520 w 2041"/>
                <a:gd name="T35" fmla="*/ 445 h 1417"/>
                <a:gd name="T36" fmla="*/ 550 w 2041"/>
                <a:gd name="T37" fmla="*/ 428 h 1417"/>
                <a:gd name="T38" fmla="*/ 567 w 2041"/>
                <a:gd name="T39" fmla="*/ 404 h 1417"/>
                <a:gd name="T40" fmla="*/ 568 w 2041"/>
                <a:gd name="T41" fmla="*/ 385 h 1417"/>
                <a:gd name="T42" fmla="*/ 564 w 2041"/>
                <a:gd name="T43" fmla="*/ 373 h 1417"/>
                <a:gd name="T44" fmla="*/ 591 w 2041"/>
                <a:gd name="T45" fmla="*/ 373 h 1417"/>
                <a:gd name="T46" fmla="*/ 632 w 2041"/>
                <a:gd name="T47" fmla="*/ 362 h 1417"/>
                <a:gd name="T48" fmla="*/ 663 w 2041"/>
                <a:gd name="T49" fmla="*/ 338 h 1417"/>
                <a:gd name="T50" fmla="*/ 678 w 2041"/>
                <a:gd name="T51" fmla="*/ 306 h 1417"/>
                <a:gd name="T52" fmla="*/ 677 w 2041"/>
                <a:gd name="T53" fmla="*/ 274 h 1417"/>
                <a:gd name="T54" fmla="*/ 661 w 2041"/>
                <a:gd name="T55" fmla="*/ 247 h 1417"/>
                <a:gd name="T56" fmla="*/ 636 w 2041"/>
                <a:gd name="T57" fmla="*/ 227 h 1417"/>
                <a:gd name="T58" fmla="*/ 606 w 2041"/>
                <a:gd name="T59" fmla="*/ 216 h 1417"/>
                <a:gd name="T60" fmla="*/ 607 w 2041"/>
                <a:gd name="T61" fmla="*/ 212 h 1417"/>
                <a:gd name="T62" fmla="*/ 614 w 2041"/>
                <a:gd name="T63" fmla="*/ 192 h 1417"/>
                <a:gd name="T64" fmla="*/ 607 w 2041"/>
                <a:gd name="T65" fmla="*/ 158 h 1417"/>
                <a:gd name="T66" fmla="*/ 584 w 2041"/>
                <a:gd name="T67" fmla="*/ 127 h 1417"/>
                <a:gd name="T68" fmla="*/ 547 w 2041"/>
                <a:gd name="T69" fmla="*/ 102 h 1417"/>
                <a:gd name="T70" fmla="*/ 536 w 2041"/>
                <a:gd name="T71" fmla="*/ 95 h 1417"/>
                <a:gd name="T72" fmla="*/ 510 w 2041"/>
                <a:gd name="T73" fmla="*/ 50 h 1417"/>
                <a:gd name="T74" fmla="*/ 456 w 2041"/>
                <a:gd name="T75" fmla="*/ 15 h 1417"/>
                <a:gd name="T76" fmla="*/ 385 w 2041"/>
                <a:gd name="T77" fmla="*/ 0 h 1417"/>
                <a:gd name="T78" fmla="*/ 319 w 2041"/>
                <a:gd name="T79" fmla="*/ 7 h 1417"/>
                <a:gd name="T80" fmla="*/ 279 w 2041"/>
                <a:gd name="T81" fmla="*/ 20 h 1417"/>
                <a:gd name="T82" fmla="*/ 246 w 2041"/>
                <a:gd name="T83" fmla="*/ 39 h 1417"/>
                <a:gd name="T84" fmla="*/ 219 w 2041"/>
                <a:gd name="T85" fmla="*/ 63 h 1417"/>
                <a:gd name="T86" fmla="*/ 198 w 2041"/>
                <a:gd name="T87" fmla="*/ 65 h 1417"/>
                <a:gd name="T88" fmla="*/ 169 w 2041"/>
                <a:gd name="T89" fmla="*/ 63 h 1417"/>
                <a:gd name="T90" fmla="*/ 141 w 2041"/>
                <a:gd name="T91" fmla="*/ 65 h 1417"/>
                <a:gd name="T92" fmla="*/ 94 w 2041"/>
                <a:gd name="T93" fmla="*/ 79 h 1417"/>
                <a:gd name="T94" fmla="*/ 53 w 2041"/>
                <a:gd name="T95" fmla="*/ 106 h 1417"/>
                <a:gd name="T96" fmla="*/ 29 w 2041"/>
                <a:gd name="T97" fmla="*/ 140 h 1417"/>
                <a:gd name="T98" fmla="*/ 26 w 2041"/>
                <a:gd name="T99" fmla="*/ 173 h 1417"/>
                <a:gd name="T100" fmla="*/ 32 w 2041"/>
                <a:gd name="T101" fmla="*/ 186 h 1417"/>
                <a:gd name="T102" fmla="*/ 40 w 2041"/>
                <a:gd name="T103" fmla="*/ 197 h 1417"/>
                <a:gd name="T104" fmla="*/ 54 w 2041"/>
                <a:gd name="T105" fmla="*/ 208 h 1417"/>
                <a:gd name="T106" fmla="*/ 43 w 2041"/>
                <a:gd name="T107" fmla="*/ 215 h 1417"/>
                <a:gd name="T108" fmla="*/ 27 w 2041"/>
                <a:gd name="T109" fmla="*/ 226 h 1417"/>
                <a:gd name="T110" fmla="*/ 4 w 2041"/>
                <a:gd name="T111" fmla="*/ 254 h 1417"/>
                <a:gd name="T112" fmla="*/ 1 w 2041"/>
                <a:gd name="T113" fmla="*/ 288 h 1417"/>
                <a:gd name="T114" fmla="*/ 17 w 2041"/>
                <a:gd name="T115" fmla="*/ 319 h 1417"/>
                <a:gd name="T116" fmla="*/ 38 w 2041"/>
                <a:gd name="T117" fmla="*/ 338 h 1417"/>
                <a:gd name="T118" fmla="*/ 55 w 2041"/>
                <a:gd name="T119" fmla="*/ 347 h 14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41"/>
                <a:gd name="T181" fmla="*/ 0 h 1417"/>
                <a:gd name="T182" fmla="*/ 2041 w 2041"/>
                <a:gd name="T183" fmla="*/ 1417 h 14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41" h="1417">
                  <a:moveTo>
                    <a:pt x="237" y="1062"/>
                  </a:moveTo>
                  <a:lnTo>
                    <a:pt x="239" y="1067"/>
                  </a:lnTo>
                  <a:lnTo>
                    <a:pt x="239" y="1071"/>
                  </a:lnTo>
                  <a:lnTo>
                    <a:pt x="240" y="1074"/>
                  </a:lnTo>
                  <a:lnTo>
                    <a:pt x="242" y="1078"/>
                  </a:lnTo>
                  <a:lnTo>
                    <a:pt x="242" y="1081"/>
                  </a:lnTo>
                  <a:lnTo>
                    <a:pt x="243" y="1085"/>
                  </a:lnTo>
                  <a:lnTo>
                    <a:pt x="245" y="1088"/>
                  </a:lnTo>
                  <a:lnTo>
                    <a:pt x="246" y="1093"/>
                  </a:lnTo>
                  <a:lnTo>
                    <a:pt x="247" y="1096"/>
                  </a:lnTo>
                  <a:lnTo>
                    <a:pt x="249" y="1100"/>
                  </a:lnTo>
                  <a:lnTo>
                    <a:pt x="250" y="1104"/>
                  </a:lnTo>
                  <a:lnTo>
                    <a:pt x="252" y="1107"/>
                  </a:lnTo>
                  <a:lnTo>
                    <a:pt x="253" y="1111"/>
                  </a:lnTo>
                  <a:lnTo>
                    <a:pt x="255" y="1114"/>
                  </a:lnTo>
                  <a:lnTo>
                    <a:pt x="258" y="1119"/>
                  </a:lnTo>
                  <a:lnTo>
                    <a:pt x="259" y="1121"/>
                  </a:lnTo>
                  <a:lnTo>
                    <a:pt x="263" y="1130"/>
                  </a:lnTo>
                  <a:lnTo>
                    <a:pt x="268" y="1137"/>
                  </a:lnTo>
                  <a:lnTo>
                    <a:pt x="273" y="1145"/>
                  </a:lnTo>
                  <a:lnTo>
                    <a:pt x="279" y="1152"/>
                  </a:lnTo>
                  <a:lnTo>
                    <a:pt x="285" y="1159"/>
                  </a:lnTo>
                  <a:lnTo>
                    <a:pt x="291" y="1166"/>
                  </a:lnTo>
                  <a:lnTo>
                    <a:pt x="296" y="1172"/>
                  </a:lnTo>
                  <a:lnTo>
                    <a:pt x="304" y="1179"/>
                  </a:lnTo>
                  <a:lnTo>
                    <a:pt x="311" y="1185"/>
                  </a:lnTo>
                  <a:lnTo>
                    <a:pt x="317" y="1191"/>
                  </a:lnTo>
                  <a:lnTo>
                    <a:pt x="325" y="1196"/>
                  </a:lnTo>
                  <a:lnTo>
                    <a:pt x="332" y="1201"/>
                  </a:lnTo>
                  <a:lnTo>
                    <a:pt x="340" y="1206"/>
                  </a:lnTo>
                  <a:lnTo>
                    <a:pt x="347" y="1211"/>
                  </a:lnTo>
                  <a:lnTo>
                    <a:pt x="355" y="1215"/>
                  </a:lnTo>
                  <a:lnTo>
                    <a:pt x="363" y="1219"/>
                  </a:lnTo>
                  <a:lnTo>
                    <a:pt x="371" y="1222"/>
                  </a:lnTo>
                  <a:lnTo>
                    <a:pt x="380" y="1225"/>
                  </a:lnTo>
                  <a:lnTo>
                    <a:pt x="388" y="1229"/>
                  </a:lnTo>
                  <a:lnTo>
                    <a:pt x="397" y="1232"/>
                  </a:lnTo>
                  <a:lnTo>
                    <a:pt x="406" y="1234"/>
                  </a:lnTo>
                  <a:lnTo>
                    <a:pt x="414" y="1237"/>
                  </a:lnTo>
                  <a:lnTo>
                    <a:pt x="423" y="1238"/>
                  </a:lnTo>
                  <a:lnTo>
                    <a:pt x="432" y="1240"/>
                  </a:lnTo>
                  <a:lnTo>
                    <a:pt x="440" y="1241"/>
                  </a:lnTo>
                  <a:lnTo>
                    <a:pt x="449" y="1241"/>
                  </a:lnTo>
                  <a:lnTo>
                    <a:pt x="458" y="1242"/>
                  </a:lnTo>
                  <a:lnTo>
                    <a:pt x="468" y="1242"/>
                  </a:lnTo>
                  <a:lnTo>
                    <a:pt x="476" y="1241"/>
                  </a:lnTo>
                  <a:lnTo>
                    <a:pt x="485" y="1241"/>
                  </a:lnTo>
                  <a:lnTo>
                    <a:pt x="494" y="1240"/>
                  </a:lnTo>
                  <a:lnTo>
                    <a:pt x="502" y="1238"/>
                  </a:lnTo>
                  <a:lnTo>
                    <a:pt x="506" y="1247"/>
                  </a:lnTo>
                  <a:lnTo>
                    <a:pt x="512" y="1257"/>
                  </a:lnTo>
                  <a:lnTo>
                    <a:pt x="518" y="1265"/>
                  </a:lnTo>
                  <a:lnTo>
                    <a:pt x="524" y="1274"/>
                  </a:lnTo>
                  <a:lnTo>
                    <a:pt x="531" y="1283"/>
                  </a:lnTo>
                  <a:lnTo>
                    <a:pt x="538" y="1290"/>
                  </a:lnTo>
                  <a:lnTo>
                    <a:pt x="547" y="1299"/>
                  </a:lnTo>
                  <a:lnTo>
                    <a:pt x="555" y="1306"/>
                  </a:lnTo>
                  <a:lnTo>
                    <a:pt x="564" y="1314"/>
                  </a:lnTo>
                  <a:lnTo>
                    <a:pt x="573" y="1322"/>
                  </a:lnTo>
                  <a:lnTo>
                    <a:pt x="583" y="1329"/>
                  </a:lnTo>
                  <a:lnTo>
                    <a:pt x="593" y="1336"/>
                  </a:lnTo>
                  <a:lnTo>
                    <a:pt x="604" y="1343"/>
                  </a:lnTo>
                  <a:lnTo>
                    <a:pt x="614" y="1349"/>
                  </a:lnTo>
                  <a:lnTo>
                    <a:pt x="626" y="1356"/>
                  </a:lnTo>
                  <a:lnTo>
                    <a:pt x="637" y="1362"/>
                  </a:lnTo>
                  <a:lnTo>
                    <a:pt x="650" y="1368"/>
                  </a:lnTo>
                  <a:lnTo>
                    <a:pt x="663" y="1373"/>
                  </a:lnTo>
                  <a:lnTo>
                    <a:pt x="676" y="1378"/>
                  </a:lnTo>
                  <a:lnTo>
                    <a:pt x="689" y="1384"/>
                  </a:lnTo>
                  <a:lnTo>
                    <a:pt x="702" y="1388"/>
                  </a:lnTo>
                  <a:lnTo>
                    <a:pt x="717" y="1392"/>
                  </a:lnTo>
                  <a:lnTo>
                    <a:pt x="731" y="1396"/>
                  </a:lnTo>
                  <a:lnTo>
                    <a:pt x="745" y="1399"/>
                  </a:lnTo>
                  <a:lnTo>
                    <a:pt x="760" y="1402"/>
                  </a:lnTo>
                  <a:lnTo>
                    <a:pt x="776" y="1405"/>
                  </a:lnTo>
                  <a:lnTo>
                    <a:pt x="790" y="1408"/>
                  </a:lnTo>
                  <a:lnTo>
                    <a:pt x="806" y="1411"/>
                  </a:lnTo>
                  <a:lnTo>
                    <a:pt x="822" y="1412"/>
                  </a:lnTo>
                  <a:lnTo>
                    <a:pt x="838" y="1414"/>
                  </a:lnTo>
                  <a:lnTo>
                    <a:pt x="853" y="1415"/>
                  </a:lnTo>
                  <a:lnTo>
                    <a:pt x="871" y="1415"/>
                  </a:lnTo>
                  <a:lnTo>
                    <a:pt x="884" y="1417"/>
                  </a:lnTo>
                  <a:lnTo>
                    <a:pt x="898" y="1417"/>
                  </a:lnTo>
                  <a:lnTo>
                    <a:pt x="911" y="1415"/>
                  </a:lnTo>
                  <a:lnTo>
                    <a:pt x="924" y="1415"/>
                  </a:lnTo>
                  <a:lnTo>
                    <a:pt x="937" y="1415"/>
                  </a:lnTo>
                  <a:lnTo>
                    <a:pt x="951" y="1414"/>
                  </a:lnTo>
                  <a:lnTo>
                    <a:pt x="963" y="1412"/>
                  </a:lnTo>
                  <a:lnTo>
                    <a:pt x="976" y="1411"/>
                  </a:lnTo>
                  <a:lnTo>
                    <a:pt x="989" y="1408"/>
                  </a:lnTo>
                  <a:lnTo>
                    <a:pt x="1002" y="1407"/>
                  </a:lnTo>
                  <a:lnTo>
                    <a:pt x="1013" y="1404"/>
                  </a:lnTo>
                  <a:lnTo>
                    <a:pt x="1026" y="1402"/>
                  </a:lnTo>
                  <a:lnTo>
                    <a:pt x="1038" y="1399"/>
                  </a:lnTo>
                  <a:lnTo>
                    <a:pt x="1049" y="1395"/>
                  </a:lnTo>
                  <a:lnTo>
                    <a:pt x="1061" y="1392"/>
                  </a:lnTo>
                  <a:lnTo>
                    <a:pt x="1072" y="1389"/>
                  </a:lnTo>
                  <a:lnTo>
                    <a:pt x="1084" y="1385"/>
                  </a:lnTo>
                  <a:lnTo>
                    <a:pt x="1094" y="1381"/>
                  </a:lnTo>
                  <a:lnTo>
                    <a:pt x="1105" y="1378"/>
                  </a:lnTo>
                  <a:lnTo>
                    <a:pt x="1115" y="1373"/>
                  </a:lnTo>
                  <a:lnTo>
                    <a:pt x="1125" y="1368"/>
                  </a:lnTo>
                  <a:lnTo>
                    <a:pt x="1135" y="1363"/>
                  </a:lnTo>
                  <a:lnTo>
                    <a:pt x="1144" y="1359"/>
                  </a:lnTo>
                  <a:lnTo>
                    <a:pt x="1154" y="1353"/>
                  </a:lnTo>
                  <a:lnTo>
                    <a:pt x="1163" y="1348"/>
                  </a:lnTo>
                  <a:lnTo>
                    <a:pt x="1171" y="1343"/>
                  </a:lnTo>
                  <a:lnTo>
                    <a:pt x="1180" y="1337"/>
                  </a:lnTo>
                  <a:lnTo>
                    <a:pt x="1189" y="1332"/>
                  </a:lnTo>
                  <a:lnTo>
                    <a:pt x="1196" y="1324"/>
                  </a:lnTo>
                  <a:lnTo>
                    <a:pt x="1203" y="1319"/>
                  </a:lnTo>
                  <a:lnTo>
                    <a:pt x="1210" y="1313"/>
                  </a:lnTo>
                  <a:lnTo>
                    <a:pt x="1217" y="1306"/>
                  </a:lnTo>
                  <a:lnTo>
                    <a:pt x="1219" y="1306"/>
                  </a:lnTo>
                  <a:lnTo>
                    <a:pt x="1222" y="1306"/>
                  </a:lnTo>
                  <a:lnTo>
                    <a:pt x="1223" y="1306"/>
                  </a:lnTo>
                  <a:lnTo>
                    <a:pt x="1225" y="1304"/>
                  </a:lnTo>
                  <a:lnTo>
                    <a:pt x="1228" y="1304"/>
                  </a:lnTo>
                  <a:lnTo>
                    <a:pt x="1229" y="1304"/>
                  </a:lnTo>
                  <a:lnTo>
                    <a:pt x="1232" y="1304"/>
                  </a:lnTo>
                  <a:lnTo>
                    <a:pt x="1233" y="1304"/>
                  </a:lnTo>
                  <a:lnTo>
                    <a:pt x="1238" y="1307"/>
                  </a:lnTo>
                  <a:lnTo>
                    <a:pt x="1243" y="1310"/>
                  </a:lnTo>
                  <a:lnTo>
                    <a:pt x="1248" y="1313"/>
                  </a:lnTo>
                  <a:lnTo>
                    <a:pt x="1253" y="1316"/>
                  </a:lnTo>
                  <a:lnTo>
                    <a:pt x="1258" y="1319"/>
                  </a:lnTo>
                  <a:lnTo>
                    <a:pt x="1264" y="1322"/>
                  </a:lnTo>
                  <a:lnTo>
                    <a:pt x="1269" y="1324"/>
                  </a:lnTo>
                  <a:lnTo>
                    <a:pt x="1275" y="1327"/>
                  </a:lnTo>
                  <a:lnTo>
                    <a:pt x="1279" y="1329"/>
                  </a:lnTo>
                  <a:lnTo>
                    <a:pt x="1285" y="1332"/>
                  </a:lnTo>
                  <a:lnTo>
                    <a:pt x="1291" y="1335"/>
                  </a:lnTo>
                  <a:lnTo>
                    <a:pt x="1297" y="1336"/>
                  </a:lnTo>
                  <a:lnTo>
                    <a:pt x="1304" y="1339"/>
                  </a:lnTo>
                  <a:lnTo>
                    <a:pt x="1310" y="1340"/>
                  </a:lnTo>
                  <a:lnTo>
                    <a:pt x="1315" y="1342"/>
                  </a:lnTo>
                  <a:lnTo>
                    <a:pt x="1321" y="1345"/>
                  </a:lnTo>
                  <a:lnTo>
                    <a:pt x="1328" y="1346"/>
                  </a:lnTo>
                  <a:lnTo>
                    <a:pt x="1334" y="1348"/>
                  </a:lnTo>
                  <a:lnTo>
                    <a:pt x="1341" y="1349"/>
                  </a:lnTo>
                  <a:lnTo>
                    <a:pt x="1347" y="1350"/>
                  </a:lnTo>
                  <a:lnTo>
                    <a:pt x="1354" y="1352"/>
                  </a:lnTo>
                  <a:lnTo>
                    <a:pt x="1360" y="1353"/>
                  </a:lnTo>
                  <a:lnTo>
                    <a:pt x="1367" y="1355"/>
                  </a:lnTo>
                  <a:lnTo>
                    <a:pt x="1374" y="1355"/>
                  </a:lnTo>
                  <a:lnTo>
                    <a:pt x="1382" y="1356"/>
                  </a:lnTo>
                  <a:lnTo>
                    <a:pt x="1387" y="1356"/>
                  </a:lnTo>
                  <a:lnTo>
                    <a:pt x="1394" y="1358"/>
                  </a:lnTo>
                  <a:lnTo>
                    <a:pt x="1402" y="1358"/>
                  </a:lnTo>
                  <a:lnTo>
                    <a:pt x="1409" y="1359"/>
                  </a:lnTo>
                  <a:lnTo>
                    <a:pt x="1423" y="1359"/>
                  </a:lnTo>
                  <a:lnTo>
                    <a:pt x="1430" y="1359"/>
                  </a:lnTo>
                  <a:lnTo>
                    <a:pt x="1445" y="1359"/>
                  </a:lnTo>
                  <a:lnTo>
                    <a:pt x="1459" y="1358"/>
                  </a:lnTo>
                  <a:lnTo>
                    <a:pt x="1472" y="1356"/>
                  </a:lnTo>
                  <a:lnTo>
                    <a:pt x="1485" y="1355"/>
                  </a:lnTo>
                  <a:lnTo>
                    <a:pt x="1500" y="1353"/>
                  </a:lnTo>
                  <a:lnTo>
                    <a:pt x="1512" y="1350"/>
                  </a:lnTo>
                  <a:lnTo>
                    <a:pt x="1525" y="1348"/>
                  </a:lnTo>
                  <a:lnTo>
                    <a:pt x="1537" y="1345"/>
                  </a:lnTo>
                  <a:lnTo>
                    <a:pt x="1550" y="1340"/>
                  </a:lnTo>
                  <a:lnTo>
                    <a:pt x="1561" y="1337"/>
                  </a:lnTo>
                  <a:lnTo>
                    <a:pt x="1573" y="1333"/>
                  </a:lnTo>
                  <a:lnTo>
                    <a:pt x="1584" y="1327"/>
                  </a:lnTo>
                  <a:lnTo>
                    <a:pt x="1595" y="1323"/>
                  </a:lnTo>
                  <a:lnTo>
                    <a:pt x="1606" y="1317"/>
                  </a:lnTo>
                  <a:lnTo>
                    <a:pt x="1616" y="1312"/>
                  </a:lnTo>
                  <a:lnTo>
                    <a:pt x="1625" y="1306"/>
                  </a:lnTo>
                  <a:lnTo>
                    <a:pt x="1635" y="1299"/>
                  </a:lnTo>
                  <a:lnTo>
                    <a:pt x="1643" y="1293"/>
                  </a:lnTo>
                  <a:lnTo>
                    <a:pt x="1651" y="1286"/>
                  </a:lnTo>
                  <a:lnTo>
                    <a:pt x="1659" y="1278"/>
                  </a:lnTo>
                  <a:lnTo>
                    <a:pt x="1666" y="1271"/>
                  </a:lnTo>
                  <a:lnTo>
                    <a:pt x="1672" y="1263"/>
                  </a:lnTo>
                  <a:lnTo>
                    <a:pt x="1679" y="1255"/>
                  </a:lnTo>
                  <a:lnTo>
                    <a:pt x="1684" y="1247"/>
                  </a:lnTo>
                  <a:lnTo>
                    <a:pt x="1689" y="1240"/>
                  </a:lnTo>
                  <a:lnTo>
                    <a:pt x="1694" y="1231"/>
                  </a:lnTo>
                  <a:lnTo>
                    <a:pt x="1698" y="1222"/>
                  </a:lnTo>
                  <a:lnTo>
                    <a:pt x="1701" y="1214"/>
                  </a:lnTo>
                  <a:lnTo>
                    <a:pt x="1702" y="1204"/>
                  </a:lnTo>
                  <a:lnTo>
                    <a:pt x="1705" y="1195"/>
                  </a:lnTo>
                  <a:lnTo>
                    <a:pt x="1705" y="1186"/>
                  </a:lnTo>
                  <a:lnTo>
                    <a:pt x="1707" y="1176"/>
                  </a:lnTo>
                  <a:lnTo>
                    <a:pt x="1705" y="1172"/>
                  </a:lnTo>
                  <a:lnTo>
                    <a:pt x="1705" y="1169"/>
                  </a:lnTo>
                  <a:lnTo>
                    <a:pt x="1705" y="1165"/>
                  </a:lnTo>
                  <a:lnTo>
                    <a:pt x="1705" y="1162"/>
                  </a:lnTo>
                  <a:lnTo>
                    <a:pt x="1704" y="1157"/>
                  </a:lnTo>
                  <a:lnTo>
                    <a:pt x="1704" y="1150"/>
                  </a:lnTo>
                  <a:lnTo>
                    <a:pt x="1702" y="1146"/>
                  </a:lnTo>
                  <a:lnTo>
                    <a:pt x="1701" y="1139"/>
                  </a:lnTo>
                  <a:lnTo>
                    <a:pt x="1700" y="1136"/>
                  </a:lnTo>
                  <a:lnTo>
                    <a:pt x="1698" y="1132"/>
                  </a:lnTo>
                  <a:lnTo>
                    <a:pt x="1697" y="1129"/>
                  </a:lnTo>
                  <a:lnTo>
                    <a:pt x="1695" y="1126"/>
                  </a:lnTo>
                  <a:lnTo>
                    <a:pt x="1694" y="1121"/>
                  </a:lnTo>
                  <a:lnTo>
                    <a:pt x="1692" y="1119"/>
                  </a:lnTo>
                  <a:lnTo>
                    <a:pt x="1698" y="1119"/>
                  </a:lnTo>
                  <a:lnTo>
                    <a:pt x="1704" y="1120"/>
                  </a:lnTo>
                  <a:lnTo>
                    <a:pt x="1711" y="1120"/>
                  </a:lnTo>
                  <a:lnTo>
                    <a:pt x="1717" y="1121"/>
                  </a:lnTo>
                  <a:lnTo>
                    <a:pt x="1723" y="1121"/>
                  </a:lnTo>
                  <a:lnTo>
                    <a:pt x="1730" y="1121"/>
                  </a:lnTo>
                  <a:lnTo>
                    <a:pt x="1743" y="1121"/>
                  </a:lnTo>
                  <a:lnTo>
                    <a:pt x="1757" y="1121"/>
                  </a:lnTo>
                  <a:lnTo>
                    <a:pt x="1773" y="1120"/>
                  </a:lnTo>
                  <a:lnTo>
                    <a:pt x="1787" y="1119"/>
                  </a:lnTo>
                  <a:lnTo>
                    <a:pt x="1802" y="1117"/>
                  </a:lnTo>
                  <a:lnTo>
                    <a:pt x="1816" y="1114"/>
                  </a:lnTo>
                  <a:lnTo>
                    <a:pt x="1831" y="1111"/>
                  </a:lnTo>
                  <a:lnTo>
                    <a:pt x="1845" y="1107"/>
                  </a:lnTo>
                  <a:lnTo>
                    <a:pt x="1858" y="1103"/>
                  </a:lnTo>
                  <a:lnTo>
                    <a:pt x="1871" y="1098"/>
                  </a:lnTo>
                  <a:lnTo>
                    <a:pt x="1884" y="1093"/>
                  </a:lnTo>
                  <a:lnTo>
                    <a:pt x="1897" y="1087"/>
                  </a:lnTo>
                  <a:lnTo>
                    <a:pt x="1908" y="1081"/>
                  </a:lnTo>
                  <a:lnTo>
                    <a:pt x="1920" y="1074"/>
                  </a:lnTo>
                  <a:lnTo>
                    <a:pt x="1931" y="1067"/>
                  </a:lnTo>
                  <a:lnTo>
                    <a:pt x="1943" y="1060"/>
                  </a:lnTo>
                  <a:lnTo>
                    <a:pt x="1953" y="1051"/>
                  </a:lnTo>
                  <a:lnTo>
                    <a:pt x="1963" y="1044"/>
                  </a:lnTo>
                  <a:lnTo>
                    <a:pt x="1972" y="1034"/>
                  </a:lnTo>
                  <a:lnTo>
                    <a:pt x="1982" y="1025"/>
                  </a:lnTo>
                  <a:lnTo>
                    <a:pt x="1989" y="1016"/>
                  </a:lnTo>
                  <a:lnTo>
                    <a:pt x="1997" y="1006"/>
                  </a:lnTo>
                  <a:lnTo>
                    <a:pt x="2005" y="996"/>
                  </a:lnTo>
                  <a:lnTo>
                    <a:pt x="2010" y="986"/>
                  </a:lnTo>
                  <a:lnTo>
                    <a:pt x="2016" y="975"/>
                  </a:lnTo>
                  <a:lnTo>
                    <a:pt x="2022" y="965"/>
                  </a:lnTo>
                  <a:lnTo>
                    <a:pt x="2026" y="953"/>
                  </a:lnTo>
                  <a:lnTo>
                    <a:pt x="2031" y="942"/>
                  </a:lnTo>
                  <a:lnTo>
                    <a:pt x="2033" y="930"/>
                  </a:lnTo>
                  <a:lnTo>
                    <a:pt x="2036" y="918"/>
                  </a:lnTo>
                  <a:lnTo>
                    <a:pt x="2039" y="906"/>
                  </a:lnTo>
                  <a:lnTo>
                    <a:pt x="2039" y="894"/>
                  </a:lnTo>
                  <a:lnTo>
                    <a:pt x="2041" y="881"/>
                  </a:lnTo>
                  <a:lnTo>
                    <a:pt x="2039" y="871"/>
                  </a:lnTo>
                  <a:lnTo>
                    <a:pt x="2039" y="861"/>
                  </a:lnTo>
                  <a:lnTo>
                    <a:pt x="2038" y="851"/>
                  </a:lnTo>
                  <a:lnTo>
                    <a:pt x="2036" y="841"/>
                  </a:lnTo>
                  <a:lnTo>
                    <a:pt x="2033" y="831"/>
                  </a:lnTo>
                  <a:lnTo>
                    <a:pt x="2031" y="822"/>
                  </a:lnTo>
                  <a:lnTo>
                    <a:pt x="2028" y="812"/>
                  </a:lnTo>
                  <a:lnTo>
                    <a:pt x="2023" y="803"/>
                  </a:lnTo>
                  <a:lnTo>
                    <a:pt x="2019" y="793"/>
                  </a:lnTo>
                  <a:lnTo>
                    <a:pt x="2015" y="785"/>
                  </a:lnTo>
                  <a:lnTo>
                    <a:pt x="2009" y="776"/>
                  </a:lnTo>
                  <a:lnTo>
                    <a:pt x="2005" y="767"/>
                  </a:lnTo>
                  <a:lnTo>
                    <a:pt x="1997" y="759"/>
                  </a:lnTo>
                  <a:lnTo>
                    <a:pt x="1992" y="750"/>
                  </a:lnTo>
                  <a:lnTo>
                    <a:pt x="1985" y="743"/>
                  </a:lnTo>
                  <a:lnTo>
                    <a:pt x="1977" y="734"/>
                  </a:lnTo>
                  <a:lnTo>
                    <a:pt x="1970" y="727"/>
                  </a:lnTo>
                  <a:lnTo>
                    <a:pt x="1963" y="720"/>
                  </a:lnTo>
                  <a:lnTo>
                    <a:pt x="1954" y="713"/>
                  </a:lnTo>
                  <a:lnTo>
                    <a:pt x="1946" y="707"/>
                  </a:lnTo>
                  <a:lnTo>
                    <a:pt x="1937" y="700"/>
                  </a:lnTo>
                  <a:lnTo>
                    <a:pt x="1927" y="694"/>
                  </a:lnTo>
                  <a:lnTo>
                    <a:pt x="1918" y="688"/>
                  </a:lnTo>
                  <a:lnTo>
                    <a:pt x="1908" y="682"/>
                  </a:lnTo>
                  <a:lnTo>
                    <a:pt x="1898" y="677"/>
                  </a:lnTo>
                  <a:lnTo>
                    <a:pt x="1888" y="672"/>
                  </a:lnTo>
                  <a:lnTo>
                    <a:pt x="1877" y="668"/>
                  </a:lnTo>
                  <a:lnTo>
                    <a:pt x="1867" y="664"/>
                  </a:lnTo>
                  <a:lnTo>
                    <a:pt x="1855" y="659"/>
                  </a:lnTo>
                  <a:lnTo>
                    <a:pt x="1843" y="656"/>
                  </a:lnTo>
                  <a:lnTo>
                    <a:pt x="1832" y="652"/>
                  </a:lnTo>
                  <a:lnTo>
                    <a:pt x="1820" y="649"/>
                  </a:lnTo>
                  <a:lnTo>
                    <a:pt x="1820" y="648"/>
                  </a:lnTo>
                  <a:lnTo>
                    <a:pt x="1819" y="646"/>
                  </a:lnTo>
                  <a:lnTo>
                    <a:pt x="1819" y="645"/>
                  </a:lnTo>
                  <a:lnTo>
                    <a:pt x="1818" y="643"/>
                  </a:lnTo>
                  <a:lnTo>
                    <a:pt x="1820" y="641"/>
                  </a:lnTo>
                  <a:lnTo>
                    <a:pt x="1823" y="636"/>
                  </a:lnTo>
                  <a:lnTo>
                    <a:pt x="1825" y="632"/>
                  </a:lnTo>
                  <a:lnTo>
                    <a:pt x="1828" y="628"/>
                  </a:lnTo>
                  <a:lnTo>
                    <a:pt x="1829" y="622"/>
                  </a:lnTo>
                  <a:lnTo>
                    <a:pt x="1832" y="618"/>
                  </a:lnTo>
                  <a:lnTo>
                    <a:pt x="1833" y="613"/>
                  </a:lnTo>
                  <a:lnTo>
                    <a:pt x="1835" y="609"/>
                  </a:lnTo>
                  <a:lnTo>
                    <a:pt x="1838" y="597"/>
                  </a:lnTo>
                  <a:lnTo>
                    <a:pt x="1841" y="587"/>
                  </a:lnTo>
                  <a:lnTo>
                    <a:pt x="1842" y="576"/>
                  </a:lnTo>
                  <a:lnTo>
                    <a:pt x="1843" y="564"/>
                  </a:lnTo>
                  <a:lnTo>
                    <a:pt x="1843" y="553"/>
                  </a:lnTo>
                  <a:lnTo>
                    <a:pt x="1842" y="541"/>
                  </a:lnTo>
                  <a:lnTo>
                    <a:pt x="1841" y="531"/>
                  </a:lnTo>
                  <a:lnTo>
                    <a:pt x="1839" y="520"/>
                  </a:lnTo>
                  <a:lnTo>
                    <a:pt x="1836" y="508"/>
                  </a:lnTo>
                  <a:lnTo>
                    <a:pt x="1832" y="497"/>
                  </a:lnTo>
                  <a:lnTo>
                    <a:pt x="1829" y="485"/>
                  </a:lnTo>
                  <a:lnTo>
                    <a:pt x="1823" y="474"/>
                  </a:lnTo>
                  <a:lnTo>
                    <a:pt x="1818" y="464"/>
                  </a:lnTo>
                  <a:lnTo>
                    <a:pt x="1812" y="452"/>
                  </a:lnTo>
                  <a:lnTo>
                    <a:pt x="1805" y="440"/>
                  </a:lnTo>
                  <a:lnTo>
                    <a:pt x="1797" y="430"/>
                  </a:lnTo>
                  <a:lnTo>
                    <a:pt x="1790" y="420"/>
                  </a:lnTo>
                  <a:lnTo>
                    <a:pt x="1782" y="409"/>
                  </a:lnTo>
                  <a:lnTo>
                    <a:pt x="1773" y="399"/>
                  </a:lnTo>
                  <a:lnTo>
                    <a:pt x="1763" y="389"/>
                  </a:lnTo>
                  <a:lnTo>
                    <a:pt x="1753" y="380"/>
                  </a:lnTo>
                  <a:lnTo>
                    <a:pt x="1743" y="370"/>
                  </a:lnTo>
                  <a:lnTo>
                    <a:pt x="1731" y="361"/>
                  </a:lnTo>
                  <a:lnTo>
                    <a:pt x="1720" y="351"/>
                  </a:lnTo>
                  <a:lnTo>
                    <a:pt x="1707" y="343"/>
                  </a:lnTo>
                  <a:lnTo>
                    <a:pt x="1695" y="335"/>
                  </a:lnTo>
                  <a:lnTo>
                    <a:pt x="1682" y="327"/>
                  </a:lnTo>
                  <a:lnTo>
                    <a:pt x="1668" y="320"/>
                  </a:lnTo>
                  <a:lnTo>
                    <a:pt x="1655" y="312"/>
                  </a:lnTo>
                  <a:lnTo>
                    <a:pt x="1641" y="305"/>
                  </a:lnTo>
                  <a:lnTo>
                    <a:pt x="1626" y="299"/>
                  </a:lnTo>
                  <a:lnTo>
                    <a:pt x="1610" y="292"/>
                  </a:lnTo>
                  <a:lnTo>
                    <a:pt x="1610" y="291"/>
                  </a:lnTo>
                  <a:lnTo>
                    <a:pt x="1610" y="289"/>
                  </a:lnTo>
                  <a:lnTo>
                    <a:pt x="1609" y="288"/>
                  </a:lnTo>
                  <a:lnTo>
                    <a:pt x="1609" y="286"/>
                  </a:lnTo>
                  <a:lnTo>
                    <a:pt x="1609" y="285"/>
                  </a:lnTo>
                  <a:lnTo>
                    <a:pt x="1609" y="284"/>
                  </a:lnTo>
                  <a:lnTo>
                    <a:pt x="1603" y="266"/>
                  </a:lnTo>
                  <a:lnTo>
                    <a:pt x="1596" y="248"/>
                  </a:lnTo>
                  <a:lnTo>
                    <a:pt x="1587" y="230"/>
                  </a:lnTo>
                  <a:lnTo>
                    <a:pt x="1579" y="213"/>
                  </a:lnTo>
                  <a:lnTo>
                    <a:pt x="1567" y="197"/>
                  </a:lnTo>
                  <a:lnTo>
                    <a:pt x="1556" y="181"/>
                  </a:lnTo>
                  <a:lnTo>
                    <a:pt x="1544" y="165"/>
                  </a:lnTo>
                  <a:lnTo>
                    <a:pt x="1530" y="151"/>
                  </a:lnTo>
                  <a:lnTo>
                    <a:pt x="1515" y="137"/>
                  </a:lnTo>
                  <a:lnTo>
                    <a:pt x="1500" y="124"/>
                  </a:lnTo>
                  <a:lnTo>
                    <a:pt x="1484" y="111"/>
                  </a:lnTo>
                  <a:lnTo>
                    <a:pt x="1466" y="98"/>
                  </a:lnTo>
                  <a:lnTo>
                    <a:pt x="1448" y="86"/>
                  </a:lnTo>
                  <a:lnTo>
                    <a:pt x="1429" y="75"/>
                  </a:lnTo>
                  <a:lnTo>
                    <a:pt x="1409" y="65"/>
                  </a:lnTo>
                  <a:lnTo>
                    <a:pt x="1389" y="55"/>
                  </a:lnTo>
                  <a:lnTo>
                    <a:pt x="1369" y="46"/>
                  </a:lnTo>
                  <a:lnTo>
                    <a:pt x="1347" y="37"/>
                  </a:lnTo>
                  <a:lnTo>
                    <a:pt x="1324" y="30"/>
                  </a:lnTo>
                  <a:lnTo>
                    <a:pt x="1301" y="24"/>
                  </a:lnTo>
                  <a:lnTo>
                    <a:pt x="1278" y="19"/>
                  </a:lnTo>
                  <a:lnTo>
                    <a:pt x="1255" y="13"/>
                  </a:lnTo>
                  <a:lnTo>
                    <a:pt x="1230" y="9"/>
                  </a:lnTo>
                  <a:lnTo>
                    <a:pt x="1206" y="6"/>
                  </a:lnTo>
                  <a:lnTo>
                    <a:pt x="1180" y="3"/>
                  </a:lnTo>
                  <a:lnTo>
                    <a:pt x="1156" y="1"/>
                  </a:lnTo>
                  <a:lnTo>
                    <a:pt x="1130" y="0"/>
                  </a:lnTo>
                  <a:lnTo>
                    <a:pt x="1104" y="0"/>
                  </a:lnTo>
                  <a:lnTo>
                    <a:pt x="1078" y="1"/>
                  </a:lnTo>
                  <a:lnTo>
                    <a:pt x="1052" y="4"/>
                  </a:lnTo>
                  <a:lnTo>
                    <a:pt x="1026" y="7"/>
                  </a:lnTo>
                  <a:lnTo>
                    <a:pt x="999" y="11"/>
                  </a:lnTo>
                  <a:lnTo>
                    <a:pt x="984" y="13"/>
                  </a:lnTo>
                  <a:lnTo>
                    <a:pt x="970" y="16"/>
                  </a:lnTo>
                  <a:lnTo>
                    <a:pt x="956" y="20"/>
                  </a:lnTo>
                  <a:lnTo>
                    <a:pt x="941" y="23"/>
                  </a:lnTo>
                  <a:lnTo>
                    <a:pt x="928" y="27"/>
                  </a:lnTo>
                  <a:lnTo>
                    <a:pt x="914" y="30"/>
                  </a:lnTo>
                  <a:lnTo>
                    <a:pt x="901" y="34"/>
                  </a:lnTo>
                  <a:lnTo>
                    <a:pt x="888" y="39"/>
                  </a:lnTo>
                  <a:lnTo>
                    <a:pt x="875" y="45"/>
                  </a:lnTo>
                  <a:lnTo>
                    <a:pt x="862" y="49"/>
                  </a:lnTo>
                  <a:lnTo>
                    <a:pt x="849" y="53"/>
                  </a:lnTo>
                  <a:lnTo>
                    <a:pt x="838" y="59"/>
                  </a:lnTo>
                  <a:lnTo>
                    <a:pt x="825" y="65"/>
                  </a:lnTo>
                  <a:lnTo>
                    <a:pt x="813" y="70"/>
                  </a:lnTo>
                  <a:lnTo>
                    <a:pt x="802" y="76"/>
                  </a:lnTo>
                  <a:lnTo>
                    <a:pt x="790" y="83"/>
                  </a:lnTo>
                  <a:lnTo>
                    <a:pt x="778" y="89"/>
                  </a:lnTo>
                  <a:lnTo>
                    <a:pt x="767" y="96"/>
                  </a:lnTo>
                  <a:lnTo>
                    <a:pt x="757" y="102"/>
                  </a:lnTo>
                  <a:lnTo>
                    <a:pt x="747" y="109"/>
                  </a:lnTo>
                  <a:lnTo>
                    <a:pt x="737" y="117"/>
                  </a:lnTo>
                  <a:lnTo>
                    <a:pt x="727" y="124"/>
                  </a:lnTo>
                  <a:lnTo>
                    <a:pt x="717" y="131"/>
                  </a:lnTo>
                  <a:lnTo>
                    <a:pt x="708" y="140"/>
                  </a:lnTo>
                  <a:lnTo>
                    <a:pt x="698" y="147"/>
                  </a:lnTo>
                  <a:lnTo>
                    <a:pt x="689" y="155"/>
                  </a:lnTo>
                  <a:lnTo>
                    <a:pt x="681" y="163"/>
                  </a:lnTo>
                  <a:lnTo>
                    <a:pt x="673" y="171"/>
                  </a:lnTo>
                  <a:lnTo>
                    <a:pt x="665" y="180"/>
                  </a:lnTo>
                  <a:lnTo>
                    <a:pt x="658" y="189"/>
                  </a:lnTo>
                  <a:lnTo>
                    <a:pt x="650" y="197"/>
                  </a:lnTo>
                  <a:lnTo>
                    <a:pt x="643" y="206"/>
                  </a:lnTo>
                  <a:lnTo>
                    <a:pt x="636" y="204"/>
                  </a:lnTo>
                  <a:lnTo>
                    <a:pt x="629" y="201"/>
                  </a:lnTo>
                  <a:lnTo>
                    <a:pt x="622" y="200"/>
                  </a:lnTo>
                  <a:lnTo>
                    <a:pt x="616" y="199"/>
                  </a:lnTo>
                  <a:lnTo>
                    <a:pt x="609" y="197"/>
                  </a:lnTo>
                  <a:lnTo>
                    <a:pt x="601" y="196"/>
                  </a:lnTo>
                  <a:lnTo>
                    <a:pt x="593" y="194"/>
                  </a:lnTo>
                  <a:lnTo>
                    <a:pt x="578" y="193"/>
                  </a:lnTo>
                  <a:lnTo>
                    <a:pt x="571" y="191"/>
                  </a:lnTo>
                  <a:lnTo>
                    <a:pt x="563" y="191"/>
                  </a:lnTo>
                  <a:lnTo>
                    <a:pt x="555" y="190"/>
                  </a:lnTo>
                  <a:lnTo>
                    <a:pt x="548" y="190"/>
                  </a:lnTo>
                  <a:lnTo>
                    <a:pt x="540" y="190"/>
                  </a:lnTo>
                  <a:lnTo>
                    <a:pt x="532" y="189"/>
                  </a:lnTo>
                  <a:lnTo>
                    <a:pt x="524" y="189"/>
                  </a:lnTo>
                  <a:lnTo>
                    <a:pt x="508" y="189"/>
                  </a:lnTo>
                  <a:lnTo>
                    <a:pt x="492" y="190"/>
                  </a:lnTo>
                  <a:lnTo>
                    <a:pt x="483" y="190"/>
                  </a:lnTo>
                  <a:lnTo>
                    <a:pt x="475" y="190"/>
                  </a:lnTo>
                  <a:lnTo>
                    <a:pt x="466" y="191"/>
                  </a:lnTo>
                  <a:lnTo>
                    <a:pt x="459" y="191"/>
                  </a:lnTo>
                  <a:lnTo>
                    <a:pt x="450" y="193"/>
                  </a:lnTo>
                  <a:lnTo>
                    <a:pt x="442" y="194"/>
                  </a:lnTo>
                  <a:lnTo>
                    <a:pt x="433" y="194"/>
                  </a:lnTo>
                  <a:lnTo>
                    <a:pt x="424" y="196"/>
                  </a:lnTo>
                  <a:lnTo>
                    <a:pt x="407" y="199"/>
                  </a:lnTo>
                  <a:lnTo>
                    <a:pt x="399" y="200"/>
                  </a:lnTo>
                  <a:lnTo>
                    <a:pt x="390" y="203"/>
                  </a:lnTo>
                  <a:lnTo>
                    <a:pt x="371" y="207"/>
                  </a:lnTo>
                  <a:lnTo>
                    <a:pt x="354" y="212"/>
                  </a:lnTo>
                  <a:lnTo>
                    <a:pt x="335" y="217"/>
                  </a:lnTo>
                  <a:lnTo>
                    <a:pt x="318" y="223"/>
                  </a:lnTo>
                  <a:lnTo>
                    <a:pt x="301" y="230"/>
                  </a:lnTo>
                  <a:lnTo>
                    <a:pt x="283" y="237"/>
                  </a:lnTo>
                  <a:lnTo>
                    <a:pt x="268" y="245"/>
                  </a:lnTo>
                  <a:lnTo>
                    <a:pt x="252" y="252"/>
                  </a:lnTo>
                  <a:lnTo>
                    <a:pt x="237" y="261"/>
                  </a:lnTo>
                  <a:lnTo>
                    <a:pt x="223" y="269"/>
                  </a:lnTo>
                  <a:lnTo>
                    <a:pt x="209" y="278"/>
                  </a:lnTo>
                  <a:lnTo>
                    <a:pt x="194" y="288"/>
                  </a:lnTo>
                  <a:lnTo>
                    <a:pt x="183" y="297"/>
                  </a:lnTo>
                  <a:lnTo>
                    <a:pt x="170" y="307"/>
                  </a:lnTo>
                  <a:lnTo>
                    <a:pt x="158" y="317"/>
                  </a:lnTo>
                  <a:lnTo>
                    <a:pt x="147" y="328"/>
                  </a:lnTo>
                  <a:lnTo>
                    <a:pt x="137" y="338"/>
                  </a:lnTo>
                  <a:lnTo>
                    <a:pt x="128" y="350"/>
                  </a:lnTo>
                  <a:lnTo>
                    <a:pt x="118" y="360"/>
                  </a:lnTo>
                  <a:lnTo>
                    <a:pt x="111" y="371"/>
                  </a:lnTo>
                  <a:lnTo>
                    <a:pt x="104" y="383"/>
                  </a:lnTo>
                  <a:lnTo>
                    <a:pt x="96" y="394"/>
                  </a:lnTo>
                  <a:lnTo>
                    <a:pt x="91" y="407"/>
                  </a:lnTo>
                  <a:lnTo>
                    <a:pt x="86" y="419"/>
                  </a:lnTo>
                  <a:lnTo>
                    <a:pt x="82" y="430"/>
                  </a:lnTo>
                  <a:lnTo>
                    <a:pt x="79" y="442"/>
                  </a:lnTo>
                  <a:lnTo>
                    <a:pt x="76" y="455"/>
                  </a:lnTo>
                  <a:lnTo>
                    <a:pt x="75" y="466"/>
                  </a:lnTo>
                  <a:lnTo>
                    <a:pt x="75" y="478"/>
                  </a:lnTo>
                  <a:lnTo>
                    <a:pt x="75" y="491"/>
                  </a:lnTo>
                  <a:lnTo>
                    <a:pt x="76" y="502"/>
                  </a:lnTo>
                  <a:lnTo>
                    <a:pt x="78" y="514"/>
                  </a:lnTo>
                  <a:lnTo>
                    <a:pt x="79" y="520"/>
                  </a:lnTo>
                  <a:lnTo>
                    <a:pt x="80" y="524"/>
                  </a:lnTo>
                  <a:lnTo>
                    <a:pt x="82" y="528"/>
                  </a:lnTo>
                  <a:lnTo>
                    <a:pt x="83" y="533"/>
                  </a:lnTo>
                  <a:lnTo>
                    <a:pt x="85" y="536"/>
                  </a:lnTo>
                  <a:lnTo>
                    <a:pt x="86" y="540"/>
                  </a:lnTo>
                  <a:lnTo>
                    <a:pt x="89" y="544"/>
                  </a:lnTo>
                  <a:lnTo>
                    <a:pt x="91" y="548"/>
                  </a:lnTo>
                  <a:lnTo>
                    <a:pt x="92" y="553"/>
                  </a:lnTo>
                  <a:lnTo>
                    <a:pt x="95" y="557"/>
                  </a:lnTo>
                  <a:lnTo>
                    <a:pt x="98" y="560"/>
                  </a:lnTo>
                  <a:lnTo>
                    <a:pt x="99" y="564"/>
                  </a:lnTo>
                  <a:lnTo>
                    <a:pt x="102" y="569"/>
                  </a:lnTo>
                  <a:lnTo>
                    <a:pt x="105" y="572"/>
                  </a:lnTo>
                  <a:lnTo>
                    <a:pt x="108" y="576"/>
                  </a:lnTo>
                  <a:lnTo>
                    <a:pt x="111" y="579"/>
                  </a:lnTo>
                  <a:lnTo>
                    <a:pt x="114" y="583"/>
                  </a:lnTo>
                  <a:lnTo>
                    <a:pt x="116" y="586"/>
                  </a:lnTo>
                  <a:lnTo>
                    <a:pt x="119" y="590"/>
                  </a:lnTo>
                  <a:lnTo>
                    <a:pt x="127" y="596"/>
                  </a:lnTo>
                  <a:lnTo>
                    <a:pt x="131" y="600"/>
                  </a:lnTo>
                  <a:lnTo>
                    <a:pt x="134" y="603"/>
                  </a:lnTo>
                  <a:lnTo>
                    <a:pt x="138" y="606"/>
                  </a:lnTo>
                  <a:lnTo>
                    <a:pt x="141" y="609"/>
                  </a:lnTo>
                  <a:lnTo>
                    <a:pt x="145" y="612"/>
                  </a:lnTo>
                  <a:lnTo>
                    <a:pt x="154" y="618"/>
                  </a:lnTo>
                  <a:lnTo>
                    <a:pt x="158" y="620"/>
                  </a:lnTo>
                  <a:lnTo>
                    <a:pt x="163" y="623"/>
                  </a:lnTo>
                  <a:lnTo>
                    <a:pt x="167" y="626"/>
                  </a:lnTo>
                  <a:lnTo>
                    <a:pt x="171" y="629"/>
                  </a:lnTo>
                  <a:lnTo>
                    <a:pt x="164" y="632"/>
                  </a:lnTo>
                  <a:lnTo>
                    <a:pt x="158" y="633"/>
                  </a:lnTo>
                  <a:lnTo>
                    <a:pt x="152" y="636"/>
                  </a:lnTo>
                  <a:lnTo>
                    <a:pt x="147" y="639"/>
                  </a:lnTo>
                  <a:lnTo>
                    <a:pt x="141" y="641"/>
                  </a:lnTo>
                  <a:lnTo>
                    <a:pt x="134" y="643"/>
                  </a:lnTo>
                  <a:lnTo>
                    <a:pt x="128" y="646"/>
                  </a:lnTo>
                  <a:lnTo>
                    <a:pt x="122" y="649"/>
                  </a:lnTo>
                  <a:lnTo>
                    <a:pt x="118" y="652"/>
                  </a:lnTo>
                  <a:lnTo>
                    <a:pt x="112" y="656"/>
                  </a:lnTo>
                  <a:lnTo>
                    <a:pt x="106" y="659"/>
                  </a:lnTo>
                  <a:lnTo>
                    <a:pt x="101" y="662"/>
                  </a:lnTo>
                  <a:lnTo>
                    <a:pt x="95" y="667"/>
                  </a:lnTo>
                  <a:lnTo>
                    <a:pt x="91" y="669"/>
                  </a:lnTo>
                  <a:lnTo>
                    <a:pt x="85" y="674"/>
                  </a:lnTo>
                  <a:lnTo>
                    <a:pt x="80" y="678"/>
                  </a:lnTo>
                  <a:lnTo>
                    <a:pt x="70" y="687"/>
                  </a:lnTo>
                  <a:lnTo>
                    <a:pt x="60" y="695"/>
                  </a:lnTo>
                  <a:lnTo>
                    <a:pt x="52" y="704"/>
                  </a:lnTo>
                  <a:lnTo>
                    <a:pt x="43" y="714"/>
                  </a:lnTo>
                  <a:lnTo>
                    <a:pt x="36" y="724"/>
                  </a:lnTo>
                  <a:lnTo>
                    <a:pt x="29" y="734"/>
                  </a:lnTo>
                  <a:lnTo>
                    <a:pt x="23" y="744"/>
                  </a:lnTo>
                  <a:lnTo>
                    <a:pt x="17" y="754"/>
                  </a:lnTo>
                  <a:lnTo>
                    <a:pt x="13" y="764"/>
                  </a:lnTo>
                  <a:lnTo>
                    <a:pt x="9" y="776"/>
                  </a:lnTo>
                  <a:lnTo>
                    <a:pt x="6" y="786"/>
                  </a:lnTo>
                  <a:lnTo>
                    <a:pt x="3" y="798"/>
                  </a:lnTo>
                  <a:lnTo>
                    <a:pt x="1" y="808"/>
                  </a:lnTo>
                  <a:lnTo>
                    <a:pt x="1" y="819"/>
                  </a:lnTo>
                  <a:lnTo>
                    <a:pt x="0" y="831"/>
                  </a:lnTo>
                  <a:lnTo>
                    <a:pt x="0" y="841"/>
                  </a:lnTo>
                  <a:lnTo>
                    <a:pt x="1" y="852"/>
                  </a:lnTo>
                  <a:lnTo>
                    <a:pt x="3" y="864"/>
                  </a:lnTo>
                  <a:lnTo>
                    <a:pt x="6" y="875"/>
                  </a:lnTo>
                  <a:lnTo>
                    <a:pt x="9" y="885"/>
                  </a:lnTo>
                  <a:lnTo>
                    <a:pt x="13" y="897"/>
                  </a:lnTo>
                  <a:lnTo>
                    <a:pt x="17" y="907"/>
                  </a:lnTo>
                  <a:lnTo>
                    <a:pt x="23" y="918"/>
                  </a:lnTo>
                  <a:lnTo>
                    <a:pt x="29" y="929"/>
                  </a:lnTo>
                  <a:lnTo>
                    <a:pt x="34" y="939"/>
                  </a:lnTo>
                  <a:lnTo>
                    <a:pt x="42" y="949"/>
                  </a:lnTo>
                  <a:lnTo>
                    <a:pt x="50" y="959"/>
                  </a:lnTo>
                  <a:lnTo>
                    <a:pt x="59" y="969"/>
                  </a:lnTo>
                  <a:lnTo>
                    <a:pt x="68" y="978"/>
                  </a:lnTo>
                  <a:lnTo>
                    <a:pt x="78" y="988"/>
                  </a:lnTo>
                  <a:lnTo>
                    <a:pt x="89" y="996"/>
                  </a:lnTo>
                  <a:lnTo>
                    <a:pt x="101" y="1005"/>
                  </a:lnTo>
                  <a:lnTo>
                    <a:pt x="104" y="1008"/>
                  </a:lnTo>
                  <a:lnTo>
                    <a:pt x="108" y="1009"/>
                  </a:lnTo>
                  <a:lnTo>
                    <a:pt x="112" y="1012"/>
                  </a:lnTo>
                  <a:lnTo>
                    <a:pt x="115" y="1015"/>
                  </a:lnTo>
                  <a:lnTo>
                    <a:pt x="124" y="1019"/>
                  </a:lnTo>
                  <a:lnTo>
                    <a:pt x="128" y="1022"/>
                  </a:lnTo>
                  <a:lnTo>
                    <a:pt x="131" y="1025"/>
                  </a:lnTo>
                  <a:lnTo>
                    <a:pt x="135" y="1026"/>
                  </a:lnTo>
                  <a:lnTo>
                    <a:pt x="140" y="1029"/>
                  </a:lnTo>
                  <a:lnTo>
                    <a:pt x="144" y="1031"/>
                  </a:lnTo>
                  <a:lnTo>
                    <a:pt x="148" y="1034"/>
                  </a:lnTo>
                  <a:lnTo>
                    <a:pt x="157" y="1037"/>
                  </a:lnTo>
                  <a:lnTo>
                    <a:pt x="165" y="1041"/>
                  </a:lnTo>
                  <a:lnTo>
                    <a:pt x="174" y="1044"/>
                  </a:lnTo>
                  <a:lnTo>
                    <a:pt x="183" y="1048"/>
                  </a:lnTo>
                  <a:lnTo>
                    <a:pt x="191" y="1051"/>
                  </a:lnTo>
                  <a:lnTo>
                    <a:pt x="201" y="1054"/>
                  </a:lnTo>
                  <a:lnTo>
                    <a:pt x="210" y="1057"/>
                  </a:lnTo>
                  <a:lnTo>
                    <a:pt x="219" y="1058"/>
                  </a:lnTo>
                  <a:lnTo>
                    <a:pt x="229" y="1061"/>
                  </a:lnTo>
                  <a:lnTo>
                    <a:pt x="237" y="1062"/>
                  </a:lnTo>
                  <a:close/>
                </a:path>
              </a:pathLst>
            </a:custGeom>
            <a:solidFill>
              <a:srgbClr val="8E9E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02">
              <a:extLst>
                <a:ext uri="{FF2B5EF4-FFF2-40B4-BE49-F238E27FC236}">
                  <a16:creationId xmlns:a16="http://schemas.microsoft.com/office/drawing/2014/main" id="{8351C6D5-7C05-4C35-ADC9-80518028B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2826"/>
              <a:ext cx="615" cy="427"/>
            </a:xfrm>
            <a:custGeom>
              <a:avLst/>
              <a:gdLst>
                <a:gd name="T0" fmla="*/ 74 w 1845"/>
                <a:gd name="T1" fmla="*/ 331 h 1281"/>
                <a:gd name="T2" fmla="*/ 82 w 1845"/>
                <a:gd name="T3" fmla="*/ 345 h 1281"/>
                <a:gd name="T4" fmla="*/ 100 w 1845"/>
                <a:gd name="T5" fmla="*/ 362 h 1281"/>
                <a:gd name="T6" fmla="*/ 122 w 1845"/>
                <a:gd name="T7" fmla="*/ 372 h 1281"/>
                <a:gd name="T8" fmla="*/ 146 w 1845"/>
                <a:gd name="T9" fmla="*/ 374 h 1281"/>
                <a:gd name="T10" fmla="*/ 165 w 1845"/>
                <a:gd name="T11" fmla="*/ 391 h 1281"/>
                <a:gd name="T12" fmla="*/ 192 w 1845"/>
                <a:gd name="T13" fmla="*/ 410 h 1281"/>
                <a:gd name="T14" fmla="*/ 229 w 1845"/>
                <a:gd name="T15" fmla="*/ 423 h 1281"/>
                <a:gd name="T16" fmla="*/ 271 w 1845"/>
                <a:gd name="T17" fmla="*/ 427 h 1281"/>
                <a:gd name="T18" fmla="*/ 305 w 1845"/>
                <a:gd name="T19" fmla="*/ 423 h 1281"/>
                <a:gd name="T20" fmla="*/ 336 w 1845"/>
                <a:gd name="T21" fmla="*/ 414 h 1281"/>
                <a:gd name="T22" fmla="*/ 360 w 1845"/>
                <a:gd name="T23" fmla="*/ 400 h 1281"/>
                <a:gd name="T24" fmla="*/ 372 w 1845"/>
                <a:gd name="T25" fmla="*/ 393 h 1281"/>
                <a:gd name="T26" fmla="*/ 386 w 1845"/>
                <a:gd name="T27" fmla="*/ 401 h 1281"/>
                <a:gd name="T28" fmla="*/ 402 w 1845"/>
                <a:gd name="T29" fmla="*/ 406 h 1281"/>
                <a:gd name="T30" fmla="*/ 420 w 1845"/>
                <a:gd name="T31" fmla="*/ 409 h 1281"/>
                <a:gd name="T32" fmla="*/ 448 w 1845"/>
                <a:gd name="T33" fmla="*/ 408 h 1281"/>
                <a:gd name="T34" fmla="*/ 481 w 1845"/>
                <a:gd name="T35" fmla="*/ 399 h 1281"/>
                <a:gd name="T36" fmla="*/ 504 w 1845"/>
                <a:gd name="T37" fmla="*/ 381 h 1281"/>
                <a:gd name="T38" fmla="*/ 514 w 1845"/>
                <a:gd name="T39" fmla="*/ 357 h 1281"/>
                <a:gd name="T40" fmla="*/ 513 w 1845"/>
                <a:gd name="T41" fmla="*/ 344 h 1281"/>
                <a:gd name="T42" fmla="*/ 514 w 1845"/>
                <a:gd name="T43" fmla="*/ 338 h 1281"/>
                <a:gd name="T44" fmla="*/ 547 w 1845"/>
                <a:gd name="T45" fmla="*/ 336 h 1281"/>
                <a:gd name="T46" fmla="*/ 582 w 1845"/>
                <a:gd name="T47" fmla="*/ 321 h 1281"/>
                <a:gd name="T48" fmla="*/ 606 w 1845"/>
                <a:gd name="T49" fmla="*/ 297 h 1281"/>
                <a:gd name="T50" fmla="*/ 615 w 1845"/>
                <a:gd name="T51" fmla="*/ 266 h 1281"/>
                <a:gd name="T52" fmla="*/ 609 w 1845"/>
                <a:gd name="T53" fmla="*/ 239 h 1281"/>
                <a:gd name="T54" fmla="*/ 592 w 1845"/>
                <a:gd name="T55" fmla="*/ 217 h 1281"/>
                <a:gd name="T56" fmla="*/ 566 w 1845"/>
                <a:gd name="T57" fmla="*/ 201 h 1281"/>
                <a:gd name="T58" fmla="*/ 548 w 1845"/>
                <a:gd name="T59" fmla="*/ 195 h 1281"/>
                <a:gd name="T60" fmla="*/ 553 w 1845"/>
                <a:gd name="T61" fmla="*/ 185 h 1281"/>
                <a:gd name="T62" fmla="*/ 554 w 1845"/>
                <a:gd name="T63" fmla="*/ 156 h 1281"/>
                <a:gd name="T64" fmla="*/ 540 w 1845"/>
                <a:gd name="T65" fmla="*/ 127 h 1281"/>
                <a:gd name="T66" fmla="*/ 511 w 1845"/>
                <a:gd name="T67" fmla="*/ 101 h 1281"/>
                <a:gd name="T68" fmla="*/ 485 w 1845"/>
                <a:gd name="T69" fmla="*/ 87 h 1281"/>
                <a:gd name="T70" fmla="*/ 476 w 1845"/>
                <a:gd name="T71" fmla="*/ 64 h 1281"/>
                <a:gd name="T72" fmla="*/ 437 w 1845"/>
                <a:gd name="T73" fmla="*/ 26 h 1281"/>
                <a:gd name="T74" fmla="*/ 378 w 1845"/>
                <a:gd name="T75" fmla="*/ 4 h 1281"/>
                <a:gd name="T76" fmla="*/ 309 w 1845"/>
                <a:gd name="T77" fmla="*/ 2 h 1281"/>
                <a:gd name="T78" fmla="*/ 267 w 1845"/>
                <a:gd name="T79" fmla="*/ 12 h 1281"/>
                <a:gd name="T80" fmla="*/ 235 w 1845"/>
                <a:gd name="T81" fmla="*/ 27 h 1281"/>
                <a:gd name="T82" fmla="*/ 208 w 1845"/>
                <a:gd name="T83" fmla="*/ 46 h 1281"/>
                <a:gd name="T84" fmla="*/ 188 w 1845"/>
                <a:gd name="T85" fmla="*/ 60 h 1281"/>
                <a:gd name="T86" fmla="*/ 165 w 1845"/>
                <a:gd name="T87" fmla="*/ 57 h 1281"/>
                <a:gd name="T88" fmla="*/ 138 w 1845"/>
                <a:gd name="T89" fmla="*/ 57 h 1281"/>
                <a:gd name="T90" fmla="*/ 112 w 1845"/>
                <a:gd name="T91" fmla="*/ 62 h 1281"/>
                <a:gd name="T92" fmla="*/ 67 w 1845"/>
                <a:gd name="T93" fmla="*/ 81 h 1281"/>
                <a:gd name="T94" fmla="*/ 36 w 1845"/>
                <a:gd name="T95" fmla="*/ 108 h 1281"/>
                <a:gd name="T96" fmla="*/ 22 w 1845"/>
                <a:gd name="T97" fmla="*/ 140 h 1281"/>
                <a:gd name="T98" fmla="*/ 26 w 1845"/>
                <a:gd name="T99" fmla="*/ 164 h 1281"/>
                <a:gd name="T100" fmla="*/ 36 w 1845"/>
                <a:gd name="T101" fmla="*/ 177 h 1281"/>
                <a:gd name="T102" fmla="*/ 48 w 1845"/>
                <a:gd name="T103" fmla="*/ 187 h 1281"/>
                <a:gd name="T104" fmla="*/ 40 w 1845"/>
                <a:gd name="T105" fmla="*/ 194 h 1281"/>
                <a:gd name="T106" fmla="*/ 24 w 1845"/>
                <a:gd name="T107" fmla="*/ 204 h 1281"/>
                <a:gd name="T108" fmla="*/ 4 w 1845"/>
                <a:gd name="T109" fmla="*/ 231 h 1281"/>
                <a:gd name="T110" fmla="*/ 1 w 1845"/>
                <a:gd name="T111" fmla="*/ 260 h 1281"/>
                <a:gd name="T112" fmla="*/ 15 w 1845"/>
                <a:gd name="T113" fmla="*/ 289 h 1281"/>
                <a:gd name="T114" fmla="*/ 39 w 1845"/>
                <a:gd name="T115" fmla="*/ 309 h 1281"/>
                <a:gd name="T116" fmla="*/ 63 w 1845"/>
                <a:gd name="T117" fmla="*/ 319 h 12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45"/>
                <a:gd name="T178" fmla="*/ 0 h 1281"/>
                <a:gd name="T179" fmla="*/ 1845 w 1845"/>
                <a:gd name="T180" fmla="*/ 1281 h 128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45" h="1281">
                  <a:moveTo>
                    <a:pt x="215" y="961"/>
                  </a:moveTo>
                  <a:lnTo>
                    <a:pt x="215" y="964"/>
                  </a:lnTo>
                  <a:lnTo>
                    <a:pt x="216" y="969"/>
                  </a:lnTo>
                  <a:lnTo>
                    <a:pt x="216" y="971"/>
                  </a:lnTo>
                  <a:lnTo>
                    <a:pt x="218" y="974"/>
                  </a:lnTo>
                  <a:lnTo>
                    <a:pt x="219" y="979"/>
                  </a:lnTo>
                  <a:lnTo>
                    <a:pt x="219" y="982"/>
                  </a:lnTo>
                  <a:lnTo>
                    <a:pt x="220" y="984"/>
                  </a:lnTo>
                  <a:lnTo>
                    <a:pt x="223" y="992"/>
                  </a:lnTo>
                  <a:lnTo>
                    <a:pt x="225" y="994"/>
                  </a:lnTo>
                  <a:lnTo>
                    <a:pt x="228" y="1002"/>
                  </a:lnTo>
                  <a:lnTo>
                    <a:pt x="229" y="1005"/>
                  </a:lnTo>
                  <a:lnTo>
                    <a:pt x="231" y="1007"/>
                  </a:lnTo>
                  <a:lnTo>
                    <a:pt x="232" y="1012"/>
                  </a:lnTo>
                  <a:lnTo>
                    <a:pt x="233" y="1015"/>
                  </a:lnTo>
                  <a:lnTo>
                    <a:pt x="238" y="1022"/>
                  </a:lnTo>
                  <a:lnTo>
                    <a:pt x="242" y="1029"/>
                  </a:lnTo>
                  <a:lnTo>
                    <a:pt x="246" y="1035"/>
                  </a:lnTo>
                  <a:lnTo>
                    <a:pt x="252" y="1042"/>
                  </a:lnTo>
                  <a:lnTo>
                    <a:pt x="256" y="1048"/>
                  </a:lnTo>
                  <a:lnTo>
                    <a:pt x="262" y="1055"/>
                  </a:lnTo>
                  <a:lnTo>
                    <a:pt x="268" y="1061"/>
                  </a:lnTo>
                  <a:lnTo>
                    <a:pt x="274" y="1066"/>
                  </a:lnTo>
                  <a:lnTo>
                    <a:pt x="279" y="1071"/>
                  </a:lnTo>
                  <a:lnTo>
                    <a:pt x="287" y="1077"/>
                  </a:lnTo>
                  <a:lnTo>
                    <a:pt x="292" y="1081"/>
                  </a:lnTo>
                  <a:lnTo>
                    <a:pt x="300" y="1087"/>
                  </a:lnTo>
                  <a:lnTo>
                    <a:pt x="307" y="1091"/>
                  </a:lnTo>
                  <a:lnTo>
                    <a:pt x="314" y="1095"/>
                  </a:lnTo>
                  <a:lnTo>
                    <a:pt x="321" y="1098"/>
                  </a:lnTo>
                  <a:lnTo>
                    <a:pt x="328" y="1102"/>
                  </a:lnTo>
                  <a:lnTo>
                    <a:pt x="336" y="1105"/>
                  </a:lnTo>
                  <a:lnTo>
                    <a:pt x="343" y="1108"/>
                  </a:lnTo>
                  <a:lnTo>
                    <a:pt x="350" y="1111"/>
                  </a:lnTo>
                  <a:lnTo>
                    <a:pt x="359" y="1114"/>
                  </a:lnTo>
                  <a:lnTo>
                    <a:pt x="366" y="1115"/>
                  </a:lnTo>
                  <a:lnTo>
                    <a:pt x="374" y="1118"/>
                  </a:lnTo>
                  <a:lnTo>
                    <a:pt x="382" y="1120"/>
                  </a:lnTo>
                  <a:lnTo>
                    <a:pt x="390" y="1121"/>
                  </a:lnTo>
                  <a:lnTo>
                    <a:pt x="397" y="1121"/>
                  </a:lnTo>
                  <a:lnTo>
                    <a:pt x="406" y="1123"/>
                  </a:lnTo>
                  <a:lnTo>
                    <a:pt x="413" y="1123"/>
                  </a:lnTo>
                  <a:lnTo>
                    <a:pt x="422" y="1123"/>
                  </a:lnTo>
                  <a:lnTo>
                    <a:pt x="431" y="1123"/>
                  </a:lnTo>
                  <a:lnTo>
                    <a:pt x="438" y="1123"/>
                  </a:lnTo>
                  <a:lnTo>
                    <a:pt x="446" y="1121"/>
                  </a:lnTo>
                  <a:lnTo>
                    <a:pt x="454" y="1120"/>
                  </a:lnTo>
                  <a:lnTo>
                    <a:pt x="458" y="1128"/>
                  </a:lnTo>
                  <a:lnTo>
                    <a:pt x="462" y="1136"/>
                  </a:lnTo>
                  <a:lnTo>
                    <a:pt x="468" y="1144"/>
                  </a:lnTo>
                  <a:lnTo>
                    <a:pt x="474" y="1151"/>
                  </a:lnTo>
                  <a:lnTo>
                    <a:pt x="479" y="1160"/>
                  </a:lnTo>
                  <a:lnTo>
                    <a:pt x="487" y="1167"/>
                  </a:lnTo>
                  <a:lnTo>
                    <a:pt x="494" y="1174"/>
                  </a:lnTo>
                  <a:lnTo>
                    <a:pt x="501" y="1182"/>
                  </a:lnTo>
                  <a:lnTo>
                    <a:pt x="510" y="1189"/>
                  </a:lnTo>
                  <a:lnTo>
                    <a:pt x="518" y="1195"/>
                  </a:lnTo>
                  <a:lnTo>
                    <a:pt x="527" y="1202"/>
                  </a:lnTo>
                  <a:lnTo>
                    <a:pt x="536" y="1208"/>
                  </a:lnTo>
                  <a:lnTo>
                    <a:pt x="546" y="1215"/>
                  </a:lnTo>
                  <a:lnTo>
                    <a:pt x="556" y="1221"/>
                  </a:lnTo>
                  <a:lnTo>
                    <a:pt x="566" y="1226"/>
                  </a:lnTo>
                  <a:lnTo>
                    <a:pt x="577" y="1231"/>
                  </a:lnTo>
                  <a:lnTo>
                    <a:pt x="587" y="1236"/>
                  </a:lnTo>
                  <a:lnTo>
                    <a:pt x="599" y="1242"/>
                  </a:lnTo>
                  <a:lnTo>
                    <a:pt x="610" y="1246"/>
                  </a:lnTo>
                  <a:lnTo>
                    <a:pt x="623" y="1251"/>
                  </a:lnTo>
                  <a:lnTo>
                    <a:pt x="635" y="1255"/>
                  </a:lnTo>
                  <a:lnTo>
                    <a:pt x="648" y="1259"/>
                  </a:lnTo>
                  <a:lnTo>
                    <a:pt x="661" y="1262"/>
                  </a:lnTo>
                  <a:lnTo>
                    <a:pt x="674" y="1265"/>
                  </a:lnTo>
                  <a:lnTo>
                    <a:pt x="687" y="1268"/>
                  </a:lnTo>
                  <a:lnTo>
                    <a:pt x="701" y="1271"/>
                  </a:lnTo>
                  <a:lnTo>
                    <a:pt x="714" y="1274"/>
                  </a:lnTo>
                  <a:lnTo>
                    <a:pt x="728" y="1275"/>
                  </a:lnTo>
                  <a:lnTo>
                    <a:pt x="743" y="1277"/>
                  </a:lnTo>
                  <a:lnTo>
                    <a:pt x="757" y="1278"/>
                  </a:lnTo>
                  <a:lnTo>
                    <a:pt x="772" y="1280"/>
                  </a:lnTo>
                  <a:lnTo>
                    <a:pt x="786" y="1281"/>
                  </a:lnTo>
                  <a:lnTo>
                    <a:pt x="799" y="1281"/>
                  </a:lnTo>
                  <a:lnTo>
                    <a:pt x="812" y="1281"/>
                  </a:lnTo>
                  <a:lnTo>
                    <a:pt x="823" y="1281"/>
                  </a:lnTo>
                  <a:lnTo>
                    <a:pt x="835" y="1280"/>
                  </a:lnTo>
                  <a:lnTo>
                    <a:pt x="848" y="1280"/>
                  </a:lnTo>
                  <a:lnTo>
                    <a:pt x="859" y="1278"/>
                  </a:lnTo>
                  <a:lnTo>
                    <a:pt x="871" y="1277"/>
                  </a:lnTo>
                  <a:lnTo>
                    <a:pt x="882" y="1275"/>
                  </a:lnTo>
                  <a:lnTo>
                    <a:pt x="894" y="1274"/>
                  </a:lnTo>
                  <a:lnTo>
                    <a:pt x="905" y="1272"/>
                  </a:lnTo>
                  <a:lnTo>
                    <a:pt x="916" y="1269"/>
                  </a:lnTo>
                  <a:lnTo>
                    <a:pt x="927" y="1268"/>
                  </a:lnTo>
                  <a:lnTo>
                    <a:pt x="939" y="1265"/>
                  </a:lnTo>
                  <a:lnTo>
                    <a:pt x="949" y="1262"/>
                  </a:lnTo>
                  <a:lnTo>
                    <a:pt x="959" y="1259"/>
                  </a:lnTo>
                  <a:lnTo>
                    <a:pt x="969" y="1256"/>
                  </a:lnTo>
                  <a:lnTo>
                    <a:pt x="979" y="1252"/>
                  </a:lnTo>
                  <a:lnTo>
                    <a:pt x="989" y="1249"/>
                  </a:lnTo>
                  <a:lnTo>
                    <a:pt x="999" y="1245"/>
                  </a:lnTo>
                  <a:lnTo>
                    <a:pt x="1008" y="1242"/>
                  </a:lnTo>
                  <a:lnTo>
                    <a:pt x="1018" y="1238"/>
                  </a:lnTo>
                  <a:lnTo>
                    <a:pt x="1026" y="1233"/>
                  </a:lnTo>
                  <a:lnTo>
                    <a:pt x="1035" y="1229"/>
                  </a:lnTo>
                  <a:lnTo>
                    <a:pt x="1044" y="1223"/>
                  </a:lnTo>
                  <a:lnTo>
                    <a:pt x="1051" y="1219"/>
                  </a:lnTo>
                  <a:lnTo>
                    <a:pt x="1059" y="1215"/>
                  </a:lnTo>
                  <a:lnTo>
                    <a:pt x="1067" y="1209"/>
                  </a:lnTo>
                  <a:lnTo>
                    <a:pt x="1074" y="1203"/>
                  </a:lnTo>
                  <a:lnTo>
                    <a:pt x="1081" y="1199"/>
                  </a:lnTo>
                  <a:lnTo>
                    <a:pt x="1088" y="1193"/>
                  </a:lnTo>
                  <a:lnTo>
                    <a:pt x="1094" y="1187"/>
                  </a:lnTo>
                  <a:lnTo>
                    <a:pt x="1101" y="1182"/>
                  </a:lnTo>
                  <a:lnTo>
                    <a:pt x="1103" y="1182"/>
                  </a:lnTo>
                  <a:lnTo>
                    <a:pt x="1104" y="1180"/>
                  </a:lnTo>
                  <a:lnTo>
                    <a:pt x="1108" y="1180"/>
                  </a:lnTo>
                  <a:lnTo>
                    <a:pt x="1110" y="1180"/>
                  </a:lnTo>
                  <a:lnTo>
                    <a:pt x="1113" y="1179"/>
                  </a:lnTo>
                  <a:lnTo>
                    <a:pt x="1116" y="1179"/>
                  </a:lnTo>
                  <a:lnTo>
                    <a:pt x="1120" y="1182"/>
                  </a:lnTo>
                  <a:lnTo>
                    <a:pt x="1124" y="1185"/>
                  </a:lnTo>
                  <a:lnTo>
                    <a:pt x="1129" y="1187"/>
                  </a:lnTo>
                  <a:lnTo>
                    <a:pt x="1133" y="1190"/>
                  </a:lnTo>
                  <a:lnTo>
                    <a:pt x="1137" y="1193"/>
                  </a:lnTo>
                  <a:lnTo>
                    <a:pt x="1143" y="1195"/>
                  </a:lnTo>
                  <a:lnTo>
                    <a:pt x="1147" y="1197"/>
                  </a:lnTo>
                  <a:lnTo>
                    <a:pt x="1153" y="1200"/>
                  </a:lnTo>
                  <a:lnTo>
                    <a:pt x="1157" y="1202"/>
                  </a:lnTo>
                  <a:lnTo>
                    <a:pt x="1163" y="1205"/>
                  </a:lnTo>
                  <a:lnTo>
                    <a:pt x="1167" y="1206"/>
                  </a:lnTo>
                  <a:lnTo>
                    <a:pt x="1173" y="1209"/>
                  </a:lnTo>
                  <a:lnTo>
                    <a:pt x="1179" y="1210"/>
                  </a:lnTo>
                  <a:lnTo>
                    <a:pt x="1185" y="1212"/>
                  </a:lnTo>
                  <a:lnTo>
                    <a:pt x="1189" y="1213"/>
                  </a:lnTo>
                  <a:lnTo>
                    <a:pt x="1195" y="1215"/>
                  </a:lnTo>
                  <a:lnTo>
                    <a:pt x="1201" y="1218"/>
                  </a:lnTo>
                  <a:lnTo>
                    <a:pt x="1206" y="1219"/>
                  </a:lnTo>
                  <a:lnTo>
                    <a:pt x="1212" y="1221"/>
                  </a:lnTo>
                  <a:lnTo>
                    <a:pt x="1218" y="1221"/>
                  </a:lnTo>
                  <a:lnTo>
                    <a:pt x="1225" y="1222"/>
                  </a:lnTo>
                  <a:lnTo>
                    <a:pt x="1231" y="1223"/>
                  </a:lnTo>
                  <a:lnTo>
                    <a:pt x="1236" y="1225"/>
                  </a:lnTo>
                  <a:lnTo>
                    <a:pt x="1242" y="1225"/>
                  </a:lnTo>
                  <a:lnTo>
                    <a:pt x="1249" y="1226"/>
                  </a:lnTo>
                  <a:lnTo>
                    <a:pt x="1255" y="1226"/>
                  </a:lnTo>
                  <a:lnTo>
                    <a:pt x="1261" y="1228"/>
                  </a:lnTo>
                  <a:lnTo>
                    <a:pt x="1268" y="1228"/>
                  </a:lnTo>
                  <a:lnTo>
                    <a:pt x="1274" y="1229"/>
                  </a:lnTo>
                  <a:lnTo>
                    <a:pt x="1281" y="1229"/>
                  </a:lnTo>
                  <a:lnTo>
                    <a:pt x="1287" y="1229"/>
                  </a:lnTo>
                  <a:lnTo>
                    <a:pt x="1294" y="1229"/>
                  </a:lnTo>
                  <a:lnTo>
                    <a:pt x="1307" y="1229"/>
                  </a:lnTo>
                  <a:lnTo>
                    <a:pt x="1319" y="1228"/>
                  </a:lnTo>
                  <a:lnTo>
                    <a:pt x="1331" y="1228"/>
                  </a:lnTo>
                  <a:lnTo>
                    <a:pt x="1343" y="1225"/>
                  </a:lnTo>
                  <a:lnTo>
                    <a:pt x="1356" y="1223"/>
                  </a:lnTo>
                  <a:lnTo>
                    <a:pt x="1367" y="1222"/>
                  </a:lnTo>
                  <a:lnTo>
                    <a:pt x="1379" y="1219"/>
                  </a:lnTo>
                  <a:lnTo>
                    <a:pt x="1390" y="1216"/>
                  </a:lnTo>
                  <a:lnTo>
                    <a:pt x="1402" y="1213"/>
                  </a:lnTo>
                  <a:lnTo>
                    <a:pt x="1412" y="1209"/>
                  </a:lnTo>
                  <a:lnTo>
                    <a:pt x="1422" y="1205"/>
                  </a:lnTo>
                  <a:lnTo>
                    <a:pt x="1432" y="1200"/>
                  </a:lnTo>
                  <a:lnTo>
                    <a:pt x="1442" y="1196"/>
                  </a:lnTo>
                  <a:lnTo>
                    <a:pt x="1452" y="1192"/>
                  </a:lnTo>
                  <a:lnTo>
                    <a:pt x="1461" y="1186"/>
                  </a:lnTo>
                  <a:lnTo>
                    <a:pt x="1470" y="1180"/>
                  </a:lnTo>
                  <a:lnTo>
                    <a:pt x="1478" y="1174"/>
                  </a:lnTo>
                  <a:lnTo>
                    <a:pt x="1485" y="1169"/>
                  </a:lnTo>
                  <a:lnTo>
                    <a:pt x="1493" y="1163"/>
                  </a:lnTo>
                  <a:lnTo>
                    <a:pt x="1500" y="1156"/>
                  </a:lnTo>
                  <a:lnTo>
                    <a:pt x="1507" y="1149"/>
                  </a:lnTo>
                  <a:lnTo>
                    <a:pt x="1513" y="1143"/>
                  </a:lnTo>
                  <a:lnTo>
                    <a:pt x="1519" y="1136"/>
                  </a:lnTo>
                  <a:lnTo>
                    <a:pt x="1523" y="1128"/>
                  </a:lnTo>
                  <a:lnTo>
                    <a:pt x="1527" y="1120"/>
                  </a:lnTo>
                  <a:lnTo>
                    <a:pt x="1532" y="1113"/>
                  </a:lnTo>
                  <a:lnTo>
                    <a:pt x="1534" y="1105"/>
                  </a:lnTo>
                  <a:lnTo>
                    <a:pt x="1537" y="1097"/>
                  </a:lnTo>
                  <a:lnTo>
                    <a:pt x="1540" y="1089"/>
                  </a:lnTo>
                  <a:lnTo>
                    <a:pt x="1542" y="1081"/>
                  </a:lnTo>
                  <a:lnTo>
                    <a:pt x="1543" y="1072"/>
                  </a:lnTo>
                  <a:lnTo>
                    <a:pt x="1543" y="1064"/>
                  </a:lnTo>
                  <a:lnTo>
                    <a:pt x="1543" y="1056"/>
                  </a:lnTo>
                  <a:lnTo>
                    <a:pt x="1543" y="1053"/>
                  </a:lnTo>
                  <a:lnTo>
                    <a:pt x="1542" y="1051"/>
                  </a:lnTo>
                  <a:lnTo>
                    <a:pt x="1542" y="1046"/>
                  </a:lnTo>
                  <a:lnTo>
                    <a:pt x="1542" y="1043"/>
                  </a:lnTo>
                  <a:lnTo>
                    <a:pt x="1540" y="1041"/>
                  </a:lnTo>
                  <a:lnTo>
                    <a:pt x="1540" y="1036"/>
                  </a:lnTo>
                  <a:lnTo>
                    <a:pt x="1539" y="1033"/>
                  </a:lnTo>
                  <a:lnTo>
                    <a:pt x="1537" y="1030"/>
                  </a:lnTo>
                  <a:lnTo>
                    <a:pt x="1537" y="1028"/>
                  </a:lnTo>
                  <a:lnTo>
                    <a:pt x="1536" y="1023"/>
                  </a:lnTo>
                  <a:lnTo>
                    <a:pt x="1534" y="1020"/>
                  </a:lnTo>
                  <a:lnTo>
                    <a:pt x="1533" y="1017"/>
                  </a:lnTo>
                  <a:lnTo>
                    <a:pt x="1532" y="1015"/>
                  </a:lnTo>
                  <a:lnTo>
                    <a:pt x="1530" y="1012"/>
                  </a:lnTo>
                  <a:lnTo>
                    <a:pt x="1536" y="1012"/>
                  </a:lnTo>
                  <a:lnTo>
                    <a:pt x="1542" y="1013"/>
                  </a:lnTo>
                  <a:lnTo>
                    <a:pt x="1547" y="1013"/>
                  </a:lnTo>
                  <a:lnTo>
                    <a:pt x="1559" y="1015"/>
                  </a:lnTo>
                  <a:lnTo>
                    <a:pt x="1565" y="1015"/>
                  </a:lnTo>
                  <a:lnTo>
                    <a:pt x="1576" y="1015"/>
                  </a:lnTo>
                  <a:lnTo>
                    <a:pt x="1589" y="1015"/>
                  </a:lnTo>
                  <a:lnTo>
                    <a:pt x="1603" y="1013"/>
                  </a:lnTo>
                  <a:lnTo>
                    <a:pt x="1616" y="1012"/>
                  </a:lnTo>
                  <a:lnTo>
                    <a:pt x="1629" y="1010"/>
                  </a:lnTo>
                  <a:lnTo>
                    <a:pt x="1642" y="1007"/>
                  </a:lnTo>
                  <a:lnTo>
                    <a:pt x="1655" y="1005"/>
                  </a:lnTo>
                  <a:lnTo>
                    <a:pt x="1668" y="1002"/>
                  </a:lnTo>
                  <a:lnTo>
                    <a:pt x="1681" y="997"/>
                  </a:lnTo>
                  <a:lnTo>
                    <a:pt x="1693" y="993"/>
                  </a:lnTo>
                  <a:lnTo>
                    <a:pt x="1704" y="989"/>
                  </a:lnTo>
                  <a:lnTo>
                    <a:pt x="1716" y="983"/>
                  </a:lnTo>
                  <a:lnTo>
                    <a:pt x="1726" y="977"/>
                  </a:lnTo>
                  <a:lnTo>
                    <a:pt x="1737" y="971"/>
                  </a:lnTo>
                  <a:lnTo>
                    <a:pt x="1747" y="964"/>
                  </a:lnTo>
                  <a:lnTo>
                    <a:pt x="1757" y="958"/>
                  </a:lnTo>
                  <a:lnTo>
                    <a:pt x="1766" y="951"/>
                  </a:lnTo>
                  <a:lnTo>
                    <a:pt x="1775" y="943"/>
                  </a:lnTo>
                  <a:lnTo>
                    <a:pt x="1783" y="935"/>
                  </a:lnTo>
                  <a:lnTo>
                    <a:pt x="1792" y="927"/>
                  </a:lnTo>
                  <a:lnTo>
                    <a:pt x="1799" y="918"/>
                  </a:lnTo>
                  <a:lnTo>
                    <a:pt x="1806" y="910"/>
                  </a:lnTo>
                  <a:lnTo>
                    <a:pt x="1812" y="901"/>
                  </a:lnTo>
                  <a:lnTo>
                    <a:pt x="1818" y="891"/>
                  </a:lnTo>
                  <a:lnTo>
                    <a:pt x="1824" y="882"/>
                  </a:lnTo>
                  <a:lnTo>
                    <a:pt x="1829" y="872"/>
                  </a:lnTo>
                  <a:lnTo>
                    <a:pt x="1834" y="862"/>
                  </a:lnTo>
                  <a:lnTo>
                    <a:pt x="1837" y="852"/>
                  </a:lnTo>
                  <a:lnTo>
                    <a:pt x="1840" y="840"/>
                  </a:lnTo>
                  <a:lnTo>
                    <a:pt x="1842" y="830"/>
                  </a:lnTo>
                  <a:lnTo>
                    <a:pt x="1844" y="819"/>
                  </a:lnTo>
                  <a:lnTo>
                    <a:pt x="1845" y="809"/>
                  </a:lnTo>
                  <a:lnTo>
                    <a:pt x="1845" y="797"/>
                  </a:lnTo>
                  <a:lnTo>
                    <a:pt x="1845" y="787"/>
                  </a:lnTo>
                  <a:lnTo>
                    <a:pt x="1844" y="778"/>
                  </a:lnTo>
                  <a:lnTo>
                    <a:pt x="1842" y="770"/>
                  </a:lnTo>
                  <a:lnTo>
                    <a:pt x="1841" y="760"/>
                  </a:lnTo>
                  <a:lnTo>
                    <a:pt x="1840" y="751"/>
                  </a:lnTo>
                  <a:lnTo>
                    <a:pt x="1837" y="743"/>
                  </a:lnTo>
                  <a:lnTo>
                    <a:pt x="1834" y="734"/>
                  </a:lnTo>
                  <a:lnTo>
                    <a:pt x="1831" y="725"/>
                  </a:lnTo>
                  <a:lnTo>
                    <a:pt x="1827" y="717"/>
                  </a:lnTo>
                  <a:lnTo>
                    <a:pt x="1822" y="709"/>
                  </a:lnTo>
                  <a:lnTo>
                    <a:pt x="1818" y="701"/>
                  </a:lnTo>
                  <a:lnTo>
                    <a:pt x="1812" y="694"/>
                  </a:lnTo>
                  <a:lnTo>
                    <a:pt x="1806" y="686"/>
                  </a:lnTo>
                  <a:lnTo>
                    <a:pt x="1801" y="678"/>
                  </a:lnTo>
                  <a:lnTo>
                    <a:pt x="1795" y="671"/>
                  </a:lnTo>
                  <a:lnTo>
                    <a:pt x="1789" y="665"/>
                  </a:lnTo>
                  <a:lnTo>
                    <a:pt x="1782" y="658"/>
                  </a:lnTo>
                  <a:lnTo>
                    <a:pt x="1775" y="650"/>
                  </a:lnTo>
                  <a:lnTo>
                    <a:pt x="1768" y="645"/>
                  </a:lnTo>
                  <a:lnTo>
                    <a:pt x="1759" y="639"/>
                  </a:lnTo>
                  <a:lnTo>
                    <a:pt x="1752" y="633"/>
                  </a:lnTo>
                  <a:lnTo>
                    <a:pt x="1743" y="627"/>
                  </a:lnTo>
                  <a:lnTo>
                    <a:pt x="1734" y="622"/>
                  </a:lnTo>
                  <a:lnTo>
                    <a:pt x="1726" y="617"/>
                  </a:lnTo>
                  <a:lnTo>
                    <a:pt x="1717" y="611"/>
                  </a:lnTo>
                  <a:lnTo>
                    <a:pt x="1707" y="607"/>
                  </a:lnTo>
                  <a:lnTo>
                    <a:pt x="1697" y="603"/>
                  </a:lnTo>
                  <a:lnTo>
                    <a:pt x="1688" y="600"/>
                  </a:lnTo>
                  <a:lnTo>
                    <a:pt x="1678" y="596"/>
                  </a:lnTo>
                  <a:lnTo>
                    <a:pt x="1668" y="593"/>
                  </a:lnTo>
                  <a:lnTo>
                    <a:pt x="1657" y="590"/>
                  </a:lnTo>
                  <a:lnTo>
                    <a:pt x="1647" y="587"/>
                  </a:lnTo>
                  <a:lnTo>
                    <a:pt x="1645" y="586"/>
                  </a:lnTo>
                  <a:lnTo>
                    <a:pt x="1645" y="584"/>
                  </a:lnTo>
                  <a:lnTo>
                    <a:pt x="1645" y="583"/>
                  </a:lnTo>
                  <a:lnTo>
                    <a:pt x="1644" y="583"/>
                  </a:lnTo>
                  <a:lnTo>
                    <a:pt x="1647" y="578"/>
                  </a:lnTo>
                  <a:lnTo>
                    <a:pt x="1650" y="574"/>
                  </a:lnTo>
                  <a:lnTo>
                    <a:pt x="1651" y="571"/>
                  </a:lnTo>
                  <a:lnTo>
                    <a:pt x="1652" y="567"/>
                  </a:lnTo>
                  <a:lnTo>
                    <a:pt x="1655" y="563"/>
                  </a:lnTo>
                  <a:lnTo>
                    <a:pt x="1657" y="558"/>
                  </a:lnTo>
                  <a:lnTo>
                    <a:pt x="1658" y="554"/>
                  </a:lnTo>
                  <a:lnTo>
                    <a:pt x="1660" y="550"/>
                  </a:lnTo>
                  <a:lnTo>
                    <a:pt x="1662" y="541"/>
                  </a:lnTo>
                  <a:lnTo>
                    <a:pt x="1664" y="531"/>
                  </a:lnTo>
                  <a:lnTo>
                    <a:pt x="1665" y="521"/>
                  </a:lnTo>
                  <a:lnTo>
                    <a:pt x="1667" y="511"/>
                  </a:lnTo>
                  <a:lnTo>
                    <a:pt x="1667" y="501"/>
                  </a:lnTo>
                  <a:lnTo>
                    <a:pt x="1667" y="489"/>
                  </a:lnTo>
                  <a:lnTo>
                    <a:pt x="1665" y="479"/>
                  </a:lnTo>
                  <a:lnTo>
                    <a:pt x="1662" y="469"/>
                  </a:lnTo>
                  <a:lnTo>
                    <a:pt x="1661" y="459"/>
                  </a:lnTo>
                  <a:lnTo>
                    <a:pt x="1657" y="449"/>
                  </a:lnTo>
                  <a:lnTo>
                    <a:pt x="1654" y="439"/>
                  </a:lnTo>
                  <a:lnTo>
                    <a:pt x="1650" y="429"/>
                  </a:lnTo>
                  <a:lnTo>
                    <a:pt x="1644" y="419"/>
                  </a:lnTo>
                  <a:lnTo>
                    <a:pt x="1638" y="408"/>
                  </a:lnTo>
                  <a:lnTo>
                    <a:pt x="1632" y="398"/>
                  </a:lnTo>
                  <a:lnTo>
                    <a:pt x="1627" y="388"/>
                  </a:lnTo>
                  <a:lnTo>
                    <a:pt x="1619" y="380"/>
                  </a:lnTo>
                  <a:lnTo>
                    <a:pt x="1611" y="370"/>
                  </a:lnTo>
                  <a:lnTo>
                    <a:pt x="1603" y="361"/>
                  </a:lnTo>
                  <a:lnTo>
                    <a:pt x="1595" y="351"/>
                  </a:lnTo>
                  <a:lnTo>
                    <a:pt x="1585" y="342"/>
                  </a:lnTo>
                  <a:lnTo>
                    <a:pt x="1576" y="334"/>
                  </a:lnTo>
                  <a:lnTo>
                    <a:pt x="1566" y="326"/>
                  </a:lnTo>
                  <a:lnTo>
                    <a:pt x="1555" y="318"/>
                  </a:lnTo>
                  <a:lnTo>
                    <a:pt x="1544" y="309"/>
                  </a:lnTo>
                  <a:lnTo>
                    <a:pt x="1533" y="302"/>
                  </a:lnTo>
                  <a:lnTo>
                    <a:pt x="1521" y="295"/>
                  </a:lnTo>
                  <a:lnTo>
                    <a:pt x="1508" y="289"/>
                  </a:lnTo>
                  <a:lnTo>
                    <a:pt x="1496" y="282"/>
                  </a:lnTo>
                  <a:lnTo>
                    <a:pt x="1483" y="276"/>
                  </a:lnTo>
                  <a:lnTo>
                    <a:pt x="1470" y="270"/>
                  </a:lnTo>
                  <a:lnTo>
                    <a:pt x="1457" y="265"/>
                  </a:lnTo>
                  <a:lnTo>
                    <a:pt x="1457" y="263"/>
                  </a:lnTo>
                  <a:lnTo>
                    <a:pt x="1455" y="263"/>
                  </a:lnTo>
                  <a:lnTo>
                    <a:pt x="1455" y="262"/>
                  </a:lnTo>
                  <a:lnTo>
                    <a:pt x="1455" y="260"/>
                  </a:lnTo>
                  <a:lnTo>
                    <a:pt x="1455" y="259"/>
                  </a:lnTo>
                  <a:lnTo>
                    <a:pt x="1455" y="257"/>
                  </a:lnTo>
                  <a:lnTo>
                    <a:pt x="1454" y="257"/>
                  </a:lnTo>
                  <a:lnTo>
                    <a:pt x="1449" y="240"/>
                  </a:lnTo>
                  <a:lnTo>
                    <a:pt x="1444" y="224"/>
                  </a:lnTo>
                  <a:lnTo>
                    <a:pt x="1435" y="208"/>
                  </a:lnTo>
                  <a:lnTo>
                    <a:pt x="1428" y="193"/>
                  </a:lnTo>
                  <a:lnTo>
                    <a:pt x="1418" y="178"/>
                  </a:lnTo>
                  <a:lnTo>
                    <a:pt x="1408" y="164"/>
                  </a:lnTo>
                  <a:lnTo>
                    <a:pt x="1396" y="149"/>
                  </a:lnTo>
                  <a:lnTo>
                    <a:pt x="1383" y="136"/>
                  </a:lnTo>
                  <a:lnTo>
                    <a:pt x="1370" y="123"/>
                  </a:lnTo>
                  <a:lnTo>
                    <a:pt x="1356" y="110"/>
                  </a:lnTo>
                  <a:lnTo>
                    <a:pt x="1342" y="99"/>
                  </a:lnTo>
                  <a:lnTo>
                    <a:pt x="1326" y="87"/>
                  </a:lnTo>
                  <a:lnTo>
                    <a:pt x="1310" y="77"/>
                  </a:lnTo>
                  <a:lnTo>
                    <a:pt x="1293" y="67"/>
                  </a:lnTo>
                  <a:lnTo>
                    <a:pt x="1274" y="59"/>
                  </a:lnTo>
                  <a:lnTo>
                    <a:pt x="1257" y="50"/>
                  </a:lnTo>
                  <a:lnTo>
                    <a:pt x="1236" y="41"/>
                  </a:lnTo>
                  <a:lnTo>
                    <a:pt x="1218" y="34"/>
                  </a:lnTo>
                  <a:lnTo>
                    <a:pt x="1198" y="27"/>
                  </a:lnTo>
                  <a:lnTo>
                    <a:pt x="1176" y="21"/>
                  </a:lnTo>
                  <a:lnTo>
                    <a:pt x="1156" y="15"/>
                  </a:lnTo>
                  <a:lnTo>
                    <a:pt x="1134" y="11"/>
                  </a:lnTo>
                  <a:lnTo>
                    <a:pt x="1113" y="7"/>
                  </a:lnTo>
                  <a:lnTo>
                    <a:pt x="1090" y="4"/>
                  </a:lnTo>
                  <a:lnTo>
                    <a:pt x="1068" y="2"/>
                  </a:lnTo>
                  <a:lnTo>
                    <a:pt x="1045" y="1"/>
                  </a:lnTo>
                  <a:lnTo>
                    <a:pt x="1022" y="0"/>
                  </a:lnTo>
                  <a:lnTo>
                    <a:pt x="998" y="0"/>
                  </a:lnTo>
                  <a:lnTo>
                    <a:pt x="975" y="1"/>
                  </a:lnTo>
                  <a:lnTo>
                    <a:pt x="952" y="2"/>
                  </a:lnTo>
                  <a:lnTo>
                    <a:pt x="927" y="5"/>
                  </a:lnTo>
                  <a:lnTo>
                    <a:pt x="903" y="10"/>
                  </a:lnTo>
                  <a:lnTo>
                    <a:pt x="890" y="11"/>
                  </a:lnTo>
                  <a:lnTo>
                    <a:pt x="877" y="14"/>
                  </a:lnTo>
                  <a:lnTo>
                    <a:pt x="864" y="17"/>
                  </a:lnTo>
                  <a:lnTo>
                    <a:pt x="851" y="20"/>
                  </a:lnTo>
                  <a:lnTo>
                    <a:pt x="839" y="24"/>
                  </a:lnTo>
                  <a:lnTo>
                    <a:pt x="826" y="27"/>
                  </a:lnTo>
                  <a:lnTo>
                    <a:pt x="815" y="31"/>
                  </a:lnTo>
                  <a:lnTo>
                    <a:pt x="802" y="36"/>
                  </a:lnTo>
                  <a:lnTo>
                    <a:pt x="790" y="40"/>
                  </a:lnTo>
                  <a:lnTo>
                    <a:pt x="779" y="44"/>
                  </a:lnTo>
                  <a:lnTo>
                    <a:pt x="767" y="49"/>
                  </a:lnTo>
                  <a:lnTo>
                    <a:pt x="757" y="53"/>
                  </a:lnTo>
                  <a:lnTo>
                    <a:pt x="746" y="59"/>
                  </a:lnTo>
                  <a:lnTo>
                    <a:pt x="734" y="63"/>
                  </a:lnTo>
                  <a:lnTo>
                    <a:pt x="724" y="69"/>
                  </a:lnTo>
                  <a:lnTo>
                    <a:pt x="714" y="74"/>
                  </a:lnTo>
                  <a:lnTo>
                    <a:pt x="704" y="80"/>
                  </a:lnTo>
                  <a:lnTo>
                    <a:pt x="694" y="86"/>
                  </a:lnTo>
                  <a:lnTo>
                    <a:pt x="684" y="92"/>
                  </a:lnTo>
                  <a:lnTo>
                    <a:pt x="675" y="99"/>
                  </a:lnTo>
                  <a:lnTo>
                    <a:pt x="665" y="105"/>
                  </a:lnTo>
                  <a:lnTo>
                    <a:pt x="656" y="112"/>
                  </a:lnTo>
                  <a:lnTo>
                    <a:pt x="648" y="119"/>
                  </a:lnTo>
                  <a:lnTo>
                    <a:pt x="639" y="125"/>
                  </a:lnTo>
                  <a:lnTo>
                    <a:pt x="631" y="132"/>
                  </a:lnTo>
                  <a:lnTo>
                    <a:pt x="623" y="139"/>
                  </a:lnTo>
                  <a:lnTo>
                    <a:pt x="616" y="146"/>
                  </a:lnTo>
                  <a:lnTo>
                    <a:pt x="608" y="155"/>
                  </a:lnTo>
                  <a:lnTo>
                    <a:pt x="600" y="162"/>
                  </a:lnTo>
                  <a:lnTo>
                    <a:pt x="595" y="169"/>
                  </a:lnTo>
                  <a:lnTo>
                    <a:pt x="587" y="178"/>
                  </a:lnTo>
                  <a:lnTo>
                    <a:pt x="582" y="185"/>
                  </a:lnTo>
                  <a:lnTo>
                    <a:pt x="574" y="184"/>
                  </a:lnTo>
                  <a:lnTo>
                    <a:pt x="569" y="182"/>
                  </a:lnTo>
                  <a:lnTo>
                    <a:pt x="563" y="181"/>
                  </a:lnTo>
                  <a:lnTo>
                    <a:pt x="556" y="180"/>
                  </a:lnTo>
                  <a:lnTo>
                    <a:pt x="550" y="178"/>
                  </a:lnTo>
                  <a:lnTo>
                    <a:pt x="543" y="177"/>
                  </a:lnTo>
                  <a:lnTo>
                    <a:pt x="536" y="175"/>
                  </a:lnTo>
                  <a:lnTo>
                    <a:pt x="530" y="175"/>
                  </a:lnTo>
                  <a:lnTo>
                    <a:pt x="515" y="172"/>
                  </a:lnTo>
                  <a:lnTo>
                    <a:pt x="508" y="172"/>
                  </a:lnTo>
                  <a:lnTo>
                    <a:pt x="503" y="172"/>
                  </a:lnTo>
                  <a:lnTo>
                    <a:pt x="495" y="171"/>
                  </a:lnTo>
                  <a:lnTo>
                    <a:pt x="488" y="171"/>
                  </a:lnTo>
                  <a:lnTo>
                    <a:pt x="481" y="171"/>
                  </a:lnTo>
                  <a:lnTo>
                    <a:pt x="474" y="171"/>
                  </a:lnTo>
                  <a:lnTo>
                    <a:pt x="459" y="171"/>
                  </a:lnTo>
                  <a:lnTo>
                    <a:pt x="451" y="171"/>
                  </a:lnTo>
                  <a:lnTo>
                    <a:pt x="444" y="171"/>
                  </a:lnTo>
                  <a:lnTo>
                    <a:pt x="436" y="171"/>
                  </a:lnTo>
                  <a:lnTo>
                    <a:pt x="429" y="171"/>
                  </a:lnTo>
                  <a:lnTo>
                    <a:pt x="413" y="172"/>
                  </a:lnTo>
                  <a:lnTo>
                    <a:pt x="406" y="174"/>
                  </a:lnTo>
                  <a:lnTo>
                    <a:pt x="399" y="175"/>
                  </a:lnTo>
                  <a:lnTo>
                    <a:pt x="392" y="175"/>
                  </a:lnTo>
                  <a:lnTo>
                    <a:pt x="383" y="177"/>
                  </a:lnTo>
                  <a:lnTo>
                    <a:pt x="376" y="178"/>
                  </a:lnTo>
                  <a:lnTo>
                    <a:pt x="369" y="180"/>
                  </a:lnTo>
                  <a:lnTo>
                    <a:pt x="360" y="181"/>
                  </a:lnTo>
                  <a:lnTo>
                    <a:pt x="353" y="182"/>
                  </a:lnTo>
                  <a:lnTo>
                    <a:pt x="336" y="187"/>
                  </a:lnTo>
                  <a:lnTo>
                    <a:pt x="320" y="191"/>
                  </a:lnTo>
                  <a:lnTo>
                    <a:pt x="302" y="197"/>
                  </a:lnTo>
                  <a:lnTo>
                    <a:pt x="287" y="201"/>
                  </a:lnTo>
                  <a:lnTo>
                    <a:pt x="271" y="208"/>
                  </a:lnTo>
                  <a:lnTo>
                    <a:pt x="256" y="214"/>
                  </a:lnTo>
                  <a:lnTo>
                    <a:pt x="242" y="221"/>
                  </a:lnTo>
                  <a:lnTo>
                    <a:pt x="228" y="229"/>
                  </a:lnTo>
                  <a:lnTo>
                    <a:pt x="213" y="236"/>
                  </a:lnTo>
                  <a:lnTo>
                    <a:pt x="200" y="243"/>
                  </a:lnTo>
                  <a:lnTo>
                    <a:pt x="187" y="252"/>
                  </a:lnTo>
                  <a:lnTo>
                    <a:pt x="176" y="260"/>
                  </a:lnTo>
                  <a:lnTo>
                    <a:pt x="164" y="269"/>
                  </a:lnTo>
                  <a:lnTo>
                    <a:pt x="153" y="277"/>
                  </a:lnTo>
                  <a:lnTo>
                    <a:pt x="143" y="286"/>
                  </a:lnTo>
                  <a:lnTo>
                    <a:pt x="133" y="296"/>
                  </a:lnTo>
                  <a:lnTo>
                    <a:pt x="124" y="306"/>
                  </a:lnTo>
                  <a:lnTo>
                    <a:pt x="114" y="315"/>
                  </a:lnTo>
                  <a:lnTo>
                    <a:pt x="107" y="325"/>
                  </a:lnTo>
                  <a:lnTo>
                    <a:pt x="100" y="336"/>
                  </a:lnTo>
                  <a:lnTo>
                    <a:pt x="92" y="347"/>
                  </a:lnTo>
                  <a:lnTo>
                    <a:pt x="87" y="357"/>
                  </a:lnTo>
                  <a:lnTo>
                    <a:pt x="81" y="367"/>
                  </a:lnTo>
                  <a:lnTo>
                    <a:pt x="77" y="378"/>
                  </a:lnTo>
                  <a:lnTo>
                    <a:pt x="74" y="388"/>
                  </a:lnTo>
                  <a:lnTo>
                    <a:pt x="71" y="400"/>
                  </a:lnTo>
                  <a:lnTo>
                    <a:pt x="68" y="411"/>
                  </a:lnTo>
                  <a:lnTo>
                    <a:pt x="66" y="421"/>
                  </a:lnTo>
                  <a:lnTo>
                    <a:pt x="66" y="433"/>
                  </a:lnTo>
                  <a:lnTo>
                    <a:pt x="66" y="443"/>
                  </a:lnTo>
                  <a:lnTo>
                    <a:pt x="68" y="455"/>
                  </a:lnTo>
                  <a:lnTo>
                    <a:pt x="71" y="465"/>
                  </a:lnTo>
                  <a:lnTo>
                    <a:pt x="72" y="473"/>
                  </a:lnTo>
                  <a:lnTo>
                    <a:pt x="74" y="478"/>
                  </a:lnTo>
                  <a:lnTo>
                    <a:pt x="77" y="485"/>
                  </a:lnTo>
                  <a:lnTo>
                    <a:pt x="78" y="488"/>
                  </a:lnTo>
                  <a:lnTo>
                    <a:pt x="79" y="492"/>
                  </a:lnTo>
                  <a:lnTo>
                    <a:pt x="81" y="496"/>
                  </a:lnTo>
                  <a:lnTo>
                    <a:pt x="84" y="499"/>
                  </a:lnTo>
                  <a:lnTo>
                    <a:pt x="85" y="504"/>
                  </a:lnTo>
                  <a:lnTo>
                    <a:pt x="88" y="506"/>
                  </a:lnTo>
                  <a:lnTo>
                    <a:pt x="92" y="514"/>
                  </a:lnTo>
                  <a:lnTo>
                    <a:pt x="94" y="516"/>
                  </a:lnTo>
                  <a:lnTo>
                    <a:pt x="100" y="524"/>
                  </a:lnTo>
                  <a:lnTo>
                    <a:pt x="105" y="529"/>
                  </a:lnTo>
                  <a:lnTo>
                    <a:pt x="108" y="532"/>
                  </a:lnTo>
                  <a:lnTo>
                    <a:pt x="111" y="537"/>
                  </a:lnTo>
                  <a:lnTo>
                    <a:pt x="117" y="542"/>
                  </a:lnTo>
                  <a:lnTo>
                    <a:pt x="121" y="545"/>
                  </a:lnTo>
                  <a:lnTo>
                    <a:pt x="124" y="548"/>
                  </a:lnTo>
                  <a:lnTo>
                    <a:pt x="127" y="551"/>
                  </a:lnTo>
                  <a:lnTo>
                    <a:pt x="131" y="554"/>
                  </a:lnTo>
                  <a:lnTo>
                    <a:pt x="134" y="555"/>
                  </a:lnTo>
                  <a:lnTo>
                    <a:pt x="138" y="558"/>
                  </a:lnTo>
                  <a:lnTo>
                    <a:pt x="143" y="561"/>
                  </a:lnTo>
                  <a:lnTo>
                    <a:pt x="146" y="564"/>
                  </a:lnTo>
                  <a:lnTo>
                    <a:pt x="150" y="567"/>
                  </a:lnTo>
                  <a:lnTo>
                    <a:pt x="154" y="568"/>
                  </a:lnTo>
                  <a:lnTo>
                    <a:pt x="148" y="571"/>
                  </a:lnTo>
                  <a:lnTo>
                    <a:pt x="143" y="573"/>
                  </a:lnTo>
                  <a:lnTo>
                    <a:pt x="137" y="575"/>
                  </a:lnTo>
                  <a:lnTo>
                    <a:pt x="131" y="577"/>
                  </a:lnTo>
                  <a:lnTo>
                    <a:pt x="127" y="580"/>
                  </a:lnTo>
                  <a:lnTo>
                    <a:pt x="121" y="583"/>
                  </a:lnTo>
                  <a:lnTo>
                    <a:pt x="115" y="584"/>
                  </a:lnTo>
                  <a:lnTo>
                    <a:pt x="111" y="587"/>
                  </a:lnTo>
                  <a:lnTo>
                    <a:pt x="105" y="590"/>
                  </a:lnTo>
                  <a:lnTo>
                    <a:pt x="101" y="593"/>
                  </a:lnTo>
                  <a:lnTo>
                    <a:pt x="95" y="596"/>
                  </a:lnTo>
                  <a:lnTo>
                    <a:pt x="91" y="599"/>
                  </a:lnTo>
                  <a:lnTo>
                    <a:pt x="85" y="603"/>
                  </a:lnTo>
                  <a:lnTo>
                    <a:pt x="81" y="606"/>
                  </a:lnTo>
                  <a:lnTo>
                    <a:pt x="72" y="613"/>
                  </a:lnTo>
                  <a:lnTo>
                    <a:pt x="62" y="620"/>
                  </a:lnTo>
                  <a:lnTo>
                    <a:pt x="53" y="629"/>
                  </a:lnTo>
                  <a:lnTo>
                    <a:pt x="46" y="637"/>
                  </a:lnTo>
                  <a:lnTo>
                    <a:pt x="39" y="646"/>
                  </a:lnTo>
                  <a:lnTo>
                    <a:pt x="32" y="655"/>
                  </a:lnTo>
                  <a:lnTo>
                    <a:pt x="26" y="663"/>
                  </a:lnTo>
                  <a:lnTo>
                    <a:pt x="20" y="672"/>
                  </a:lnTo>
                  <a:lnTo>
                    <a:pt x="16" y="682"/>
                  </a:lnTo>
                  <a:lnTo>
                    <a:pt x="12" y="692"/>
                  </a:lnTo>
                  <a:lnTo>
                    <a:pt x="7" y="701"/>
                  </a:lnTo>
                  <a:lnTo>
                    <a:pt x="5" y="711"/>
                  </a:lnTo>
                  <a:lnTo>
                    <a:pt x="3" y="721"/>
                  </a:lnTo>
                  <a:lnTo>
                    <a:pt x="2" y="731"/>
                  </a:lnTo>
                  <a:lnTo>
                    <a:pt x="0" y="741"/>
                  </a:lnTo>
                  <a:lnTo>
                    <a:pt x="0" y="751"/>
                  </a:lnTo>
                  <a:lnTo>
                    <a:pt x="0" y="761"/>
                  </a:lnTo>
                  <a:lnTo>
                    <a:pt x="0" y="771"/>
                  </a:lnTo>
                  <a:lnTo>
                    <a:pt x="2" y="781"/>
                  </a:lnTo>
                  <a:lnTo>
                    <a:pt x="5" y="791"/>
                  </a:lnTo>
                  <a:lnTo>
                    <a:pt x="7" y="800"/>
                  </a:lnTo>
                  <a:lnTo>
                    <a:pt x="10" y="810"/>
                  </a:lnTo>
                  <a:lnTo>
                    <a:pt x="15" y="820"/>
                  </a:lnTo>
                  <a:lnTo>
                    <a:pt x="19" y="830"/>
                  </a:lnTo>
                  <a:lnTo>
                    <a:pt x="25" y="839"/>
                  </a:lnTo>
                  <a:lnTo>
                    <a:pt x="30" y="849"/>
                  </a:lnTo>
                  <a:lnTo>
                    <a:pt x="38" y="858"/>
                  </a:lnTo>
                  <a:lnTo>
                    <a:pt x="45" y="866"/>
                  </a:lnTo>
                  <a:lnTo>
                    <a:pt x="52" y="876"/>
                  </a:lnTo>
                  <a:lnTo>
                    <a:pt x="61" y="884"/>
                  </a:lnTo>
                  <a:lnTo>
                    <a:pt x="69" y="892"/>
                  </a:lnTo>
                  <a:lnTo>
                    <a:pt x="79" y="901"/>
                  </a:lnTo>
                  <a:lnTo>
                    <a:pt x="89" y="908"/>
                  </a:lnTo>
                  <a:lnTo>
                    <a:pt x="97" y="914"/>
                  </a:lnTo>
                  <a:lnTo>
                    <a:pt x="104" y="918"/>
                  </a:lnTo>
                  <a:lnTo>
                    <a:pt x="111" y="922"/>
                  </a:lnTo>
                  <a:lnTo>
                    <a:pt x="118" y="927"/>
                  </a:lnTo>
                  <a:lnTo>
                    <a:pt x="125" y="930"/>
                  </a:lnTo>
                  <a:lnTo>
                    <a:pt x="133" y="934"/>
                  </a:lnTo>
                  <a:lnTo>
                    <a:pt x="141" y="938"/>
                  </a:lnTo>
                  <a:lnTo>
                    <a:pt x="148" y="941"/>
                  </a:lnTo>
                  <a:lnTo>
                    <a:pt x="157" y="944"/>
                  </a:lnTo>
                  <a:lnTo>
                    <a:pt x="164" y="947"/>
                  </a:lnTo>
                  <a:lnTo>
                    <a:pt x="173" y="950"/>
                  </a:lnTo>
                  <a:lnTo>
                    <a:pt x="182" y="953"/>
                  </a:lnTo>
                  <a:lnTo>
                    <a:pt x="189" y="956"/>
                  </a:lnTo>
                  <a:lnTo>
                    <a:pt x="197" y="957"/>
                  </a:lnTo>
                  <a:lnTo>
                    <a:pt x="206" y="960"/>
                  </a:lnTo>
                  <a:lnTo>
                    <a:pt x="215" y="9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2" name="Picture 31" descr="网络管理平台">
            <a:extLst>
              <a:ext uri="{FF2B5EF4-FFF2-40B4-BE49-F238E27FC236}">
                <a16:creationId xmlns:a16="http://schemas.microsoft.com/office/drawing/2014/main" id="{60306372-7865-420E-8685-9396B396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988" y="4445335"/>
            <a:ext cx="1120099" cy="4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182">
            <a:extLst>
              <a:ext uri="{FF2B5EF4-FFF2-40B4-BE49-F238E27FC236}">
                <a16:creationId xmlns:a16="http://schemas.microsoft.com/office/drawing/2014/main" id="{A8E2F048-3644-4242-B428-2054BC14CE9A}"/>
              </a:ext>
            </a:extLst>
          </p:cNvPr>
          <p:cNvSpPr txBox="1"/>
          <p:nvPr/>
        </p:nvSpPr>
        <p:spPr>
          <a:xfrm>
            <a:off x="6457152" y="4948224"/>
            <a:ext cx="2346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Control center, data service center</a:t>
            </a:r>
          </a:p>
          <a:p>
            <a:pPr algn="ctr"/>
            <a:endParaRPr lang="en-US" sz="1200" b="1" dirty="0"/>
          </a:p>
        </p:txBody>
      </p:sp>
      <p:cxnSp>
        <p:nvCxnSpPr>
          <p:cNvPr id="94" name="Straight Arrow Connector 180">
            <a:extLst>
              <a:ext uri="{FF2B5EF4-FFF2-40B4-BE49-F238E27FC236}">
                <a16:creationId xmlns:a16="http://schemas.microsoft.com/office/drawing/2014/main" id="{CA4A343F-1EBE-4D5D-A461-81C8D9E0E7B8}"/>
              </a:ext>
            </a:extLst>
          </p:cNvPr>
          <p:cNvCxnSpPr>
            <a:cxnSpLocks/>
          </p:cNvCxnSpPr>
          <p:nvPr/>
        </p:nvCxnSpPr>
        <p:spPr>
          <a:xfrm flipV="1">
            <a:off x="5148431" y="4741561"/>
            <a:ext cx="1609706" cy="2062"/>
          </a:xfrm>
          <a:prstGeom prst="straightConnector1">
            <a:avLst/>
          </a:prstGeom>
          <a:ln w="28575">
            <a:solidFill>
              <a:schemeClr val="accent4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180">
            <a:extLst>
              <a:ext uri="{FF2B5EF4-FFF2-40B4-BE49-F238E27FC236}">
                <a16:creationId xmlns:a16="http://schemas.microsoft.com/office/drawing/2014/main" id="{6D5F0EF2-8AD7-4658-A1E1-332AB0797BE9}"/>
              </a:ext>
            </a:extLst>
          </p:cNvPr>
          <p:cNvCxnSpPr>
            <a:cxnSpLocks/>
          </p:cNvCxnSpPr>
          <p:nvPr/>
        </p:nvCxnSpPr>
        <p:spPr>
          <a:xfrm flipH="1" flipV="1">
            <a:off x="8295421" y="4732826"/>
            <a:ext cx="1079776" cy="302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6" name="Picture 4" descr="Personal area (PAN) networks. Computer and Network Examples | Cisco  Optical. Cisco icons, shapes, stencils and symbols | Cisco Network  Topology. Cisco icons, shapes, stencils and symbols | Visio Stencils Radio">
            <a:extLst>
              <a:ext uri="{FF2B5EF4-FFF2-40B4-BE49-F238E27FC236}">
                <a16:creationId xmlns:a16="http://schemas.microsoft.com/office/drawing/2014/main" id="{CA92F81C-0FE4-432A-A44D-95B110366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80" b="100000" l="9442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0975" y="1414459"/>
            <a:ext cx="1142002" cy="37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Arrow Connector 180">
            <a:extLst>
              <a:ext uri="{FF2B5EF4-FFF2-40B4-BE49-F238E27FC236}">
                <a16:creationId xmlns:a16="http://schemas.microsoft.com/office/drawing/2014/main" id="{B7B00A74-A75A-485E-8CBC-F252A04D566C}"/>
              </a:ext>
            </a:extLst>
          </p:cNvPr>
          <p:cNvCxnSpPr>
            <a:cxnSpLocks/>
          </p:cNvCxnSpPr>
          <p:nvPr/>
        </p:nvCxnSpPr>
        <p:spPr>
          <a:xfrm flipH="1" flipV="1">
            <a:off x="5687484" y="1658560"/>
            <a:ext cx="1500870" cy="12048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8" name="Picture 4" descr="Personal area (PAN) networks. Computer and Network Examples | Cisco  Optical. Cisco icons, shapes, stencils and symbols | Cisco Network  Topology. Cisco icons, shapes, stencils and symbols | Visio Stencils Radio">
            <a:extLst>
              <a:ext uri="{FF2B5EF4-FFF2-40B4-BE49-F238E27FC236}">
                <a16:creationId xmlns:a16="http://schemas.microsoft.com/office/drawing/2014/main" id="{D65C6005-EF19-49C8-A648-243CC4B4C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67" b="95833" l="9871" r="89700">
                        <a14:foregroundMark x1="80687" y1="95833" x2="80687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259" b="26317"/>
          <a:stretch/>
        </p:blipFill>
        <p:spPr bwMode="auto">
          <a:xfrm>
            <a:off x="10116485" y="1412652"/>
            <a:ext cx="1322673" cy="43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671A0280-5456-445B-A64F-0C783879F901}"/>
              </a:ext>
            </a:extLst>
          </p:cNvPr>
          <p:cNvSpPr txBox="1"/>
          <p:nvPr/>
        </p:nvSpPr>
        <p:spPr>
          <a:xfrm flipH="1">
            <a:off x="5947608" y="1211925"/>
            <a:ext cx="9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Laser</a:t>
            </a:r>
          </a:p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4G/bps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00" name="Straight Arrow Connector 180">
            <a:extLst>
              <a:ext uri="{FF2B5EF4-FFF2-40B4-BE49-F238E27FC236}">
                <a16:creationId xmlns:a16="http://schemas.microsoft.com/office/drawing/2014/main" id="{7C200AD3-CFF0-46A7-8825-73F17DACE368}"/>
              </a:ext>
            </a:extLst>
          </p:cNvPr>
          <p:cNvCxnSpPr>
            <a:cxnSpLocks/>
          </p:cNvCxnSpPr>
          <p:nvPr/>
        </p:nvCxnSpPr>
        <p:spPr>
          <a:xfrm flipH="1">
            <a:off x="8400584" y="1613584"/>
            <a:ext cx="1825083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3C192D56-1779-4CCC-A23C-5AA618F4F140}"/>
              </a:ext>
            </a:extLst>
          </p:cNvPr>
          <p:cNvSpPr txBox="1"/>
          <p:nvPr/>
        </p:nvSpPr>
        <p:spPr>
          <a:xfrm flipH="1">
            <a:off x="8753295" y="1192705"/>
            <a:ext cx="90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Laser</a:t>
            </a:r>
          </a:p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4G/bps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02" name="Straight Arrow Connector 180">
            <a:extLst>
              <a:ext uri="{FF2B5EF4-FFF2-40B4-BE49-F238E27FC236}">
                <a16:creationId xmlns:a16="http://schemas.microsoft.com/office/drawing/2014/main" id="{9AEAF1BF-7960-48D4-8259-8D8D3748A08D}"/>
              </a:ext>
            </a:extLst>
          </p:cNvPr>
          <p:cNvCxnSpPr>
            <a:cxnSpLocks/>
          </p:cNvCxnSpPr>
          <p:nvPr/>
        </p:nvCxnSpPr>
        <p:spPr>
          <a:xfrm flipV="1">
            <a:off x="4783647" y="1857618"/>
            <a:ext cx="0" cy="1076269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3" name="文本框 102">
            <a:extLst>
              <a:ext uri="{FF2B5EF4-FFF2-40B4-BE49-F238E27FC236}">
                <a16:creationId xmlns:a16="http://schemas.microsoft.com/office/drawing/2014/main" id="{1394C7D0-6CD9-4FC0-8475-D2A97321B9D4}"/>
              </a:ext>
            </a:extLst>
          </p:cNvPr>
          <p:cNvSpPr txBox="1"/>
          <p:nvPr/>
        </p:nvSpPr>
        <p:spPr>
          <a:xfrm flipH="1">
            <a:off x="4662985" y="2361037"/>
            <a:ext cx="84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Laser</a:t>
            </a:r>
          </a:p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2G/bps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6277A0D3-773C-45D3-AD8B-B3245729AE7A}"/>
              </a:ext>
            </a:extLst>
          </p:cNvPr>
          <p:cNvSpPr txBox="1"/>
          <p:nvPr/>
        </p:nvSpPr>
        <p:spPr>
          <a:xfrm flipH="1">
            <a:off x="3541280" y="3968126"/>
            <a:ext cx="1510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Microwave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6BF93C7B-0BF6-42C7-BE28-1CFA6449DD82}"/>
              </a:ext>
            </a:extLst>
          </p:cNvPr>
          <p:cNvSpPr txBox="1"/>
          <p:nvPr/>
        </p:nvSpPr>
        <p:spPr>
          <a:xfrm>
            <a:off x="6922866" y="3861434"/>
            <a:ext cx="1499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B0F0"/>
                </a:solidFill>
              </a:rPr>
              <a:t>Cloud Service platform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A4970F53-3C31-40FB-8BB4-EA8F48F87D17}"/>
              </a:ext>
            </a:extLst>
          </p:cNvPr>
          <p:cNvSpPr txBox="1"/>
          <p:nvPr/>
        </p:nvSpPr>
        <p:spPr>
          <a:xfrm>
            <a:off x="2986045" y="2907813"/>
            <a:ext cx="1506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Quantitative remote sensing</a:t>
            </a: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Regional Coverage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C9D6881-5E63-4789-8C77-9A1292B3B048}"/>
              </a:ext>
            </a:extLst>
          </p:cNvPr>
          <p:cNvSpPr txBox="1"/>
          <p:nvPr/>
        </p:nvSpPr>
        <p:spPr>
          <a:xfrm>
            <a:off x="3098201" y="2115920"/>
            <a:ext cx="12371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</a:rPr>
              <a:t>Wide swath imaging</a:t>
            </a:r>
            <a:endParaRPr lang="en-US" altLang="zh-CN" sz="1400" kern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1D0F29D-8160-4553-818B-C1EF80F7BC10}"/>
              </a:ext>
            </a:extLst>
          </p:cNvPr>
          <p:cNvSpPr txBox="1"/>
          <p:nvPr/>
        </p:nvSpPr>
        <p:spPr>
          <a:xfrm>
            <a:off x="2871696" y="1159174"/>
            <a:ext cx="16920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</a:rPr>
              <a:t>Global real time coverage</a:t>
            </a:r>
            <a:endParaRPr lang="en-US" altLang="zh-CN" sz="1400" b="1" kern="12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09" name="Straight Connector 50">
            <a:extLst>
              <a:ext uri="{FF2B5EF4-FFF2-40B4-BE49-F238E27FC236}">
                <a16:creationId xmlns:a16="http://schemas.microsoft.com/office/drawing/2014/main" id="{39DBCE6D-FDC7-4A24-A2BC-291552EA0398}"/>
              </a:ext>
            </a:extLst>
          </p:cNvPr>
          <p:cNvCxnSpPr>
            <a:cxnSpLocks/>
          </p:cNvCxnSpPr>
          <p:nvPr/>
        </p:nvCxnSpPr>
        <p:spPr>
          <a:xfrm>
            <a:off x="743919" y="5425387"/>
            <a:ext cx="10838481" cy="3898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50">
            <a:extLst>
              <a:ext uri="{FF2B5EF4-FFF2-40B4-BE49-F238E27FC236}">
                <a16:creationId xmlns:a16="http://schemas.microsoft.com/office/drawing/2014/main" id="{817D5583-4660-4902-A0AF-F7D167FEA8CF}"/>
              </a:ext>
            </a:extLst>
          </p:cNvPr>
          <p:cNvCxnSpPr>
            <a:cxnSpLocks/>
          </p:cNvCxnSpPr>
          <p:nvPr/>
        </p:nvCxnSpPr>
        <p:spPr>
          <a:xfrm>
            <a:off x="743919" y="6566221"/>
            <a:ext cx="10838481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20">
            <a:extLst>
              <a:ext uri="{FF2B5EF4-FFF2-40B4-BE49-F238E27FC236}">
                <a16:creationId xmlns:a16="http://schemas.microsoft.com/office/drawing/2014/main" id="{C8A54DD1-18DE-4A31-926C-0A2734A806FE}"/>
              </a:ext>
            </a:extLst>
          </p:cNvPr>
          <p:cNvSpPr txBox="1"/>
          <p:nvPr/>
        </p:nvSpPr>
        <p:spPr>
          <a:xfrm>
            <a:off x="915576" y="5723451"/>
            <a:ext cx="1867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</a:rPr>
              <a:t>Application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6F90030C-106D-487B-861D-AECCF155348C}"/>
              </a:ext>
            </a:extLst>
          </p:cNvPr>
          <p:cNvGrpSpPr/>
          <p:nvPr/>
        </p:nvGrpSpPr>
        <p:grpSpPr>
          <a:xfrm>
            <a:off x="7260274" y="2197586"/>
            <a:ext cx="1351950" cy="705883"/>
            <a:chOff x="5919412" y="6217660"/>
            <a:chExt cx="1293415" cy="658980"/>
          </a:xfrm>
        </p:grpSpPr>
        <p:pic>
          <p:nvPicPr>
            <p:cNvPr id="113" name="Picture 12" descr="PredaSAR 1, ..., 48 - Gunter&amp;#39;s Space Page">
              <a:extLst>
                <a:ext uri="{FF2B5EF4-FFF2-40B4-BE49-F238E27FC236}">
                  <a16:creationId xmlns:a16="http://schemas.microsoft.com/office/drawing/2014/main" id="{75E00F5A-71E8-40FE-8E04-52475CCCA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22" b="96988" l="1974" r="96711">
                          <a14:foregroundMark x1="10526" y1="21687" x2="9868" y2="21084"/>
                          <a14:foregroundMark x1="8882" y1="31325" x2="8882" y2="31325"/>
                          <a14:foregroundMark x1="7237" y1="34337" x2="7237" y2="34337"/>
                          <a14:foregroundMark x1="5921" y1="37952" x2="5921" y2="37952"/>
                          <a14:foregroundMark x1="4934" y1="37952" x2="4934" y2="37952"/>
                          <a14:foregroundMark x1="3947" y1="37952" x2="3947" y2="37952"/>
                          <a14:foregroundMark x1="12171" y1="43373" x2="12171" y2="43373"/>
                          <a14:foregroundMark x1="11184" y1="42771" x2="11184" y2="42771"/>
                          <a14:foregroundMark x1="10855" y1="43976" x2="10855" y2="43976"/>
                          <a14:foregroundMark x1="86184" y1="83133" x2="86184" y2="83133"/>
                          <a14:foregroundMark x1="88487" y1="81928" x2="88487" y2="81928"/>
                          <a14:foregroundMark x1="94408" y1="83735" x2="94408" y2="83735"/>
                          <a14:foregroundMark x1="97697" y1="80120" x2="97697" y2="80120"/>
                          <a14:foregroundMark x1="90789" y1="91566" x2="90789" y2="91566"/>
                          <a14:foregroundMark x1="90132" y1="97590" x2="90132" y2="97590"/>
                          <a14:foregroundMark x1="90132" y1="97590" x2="90132" y2="97590"/>
                          <a14:foregroundMark x1="1974" y1="36145" x2="1974" y2="36145"/>
                          <a14:foregroundMark x1="65789" y1="5422" x2="65789" y2="5422"/>
                          <a14:backgroundMark x1="10197" y1="20482" x2="10197" y2="20482"/>
                          <a14:backgroundMark x1="9539" y1="19880" x2="9539" y2="19880"/>
                          <a14:backgroundMark x1="10197" y1="20482" x2="10197" y2="20482"/>
                          <a14:backgroundMark x1="10855" y1="21084" x2="10855" y2="21084"/>
                          <a14:backgroundMark x1="10855" y1="21687" x2="10855" y2="21687"/>
                          <a14:backgroundMark x1="10197" y1="21687" x2="10197" y2="21687"/>
                          <a14:backgroundMark x1="9868" y1="21084" x2="9868" y2="210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412" y="6217660"/>
              <a:ext cx="1293415" cy="50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等腰三角形 1">
              <a:extLst>
                <a:ext uri="{FF2B5EF4-FFF2-40B4-BE49-F238E27FC236}">
                  <a16:creationId xmlns:a16="http://schemas.microsoft.com/office/drawing/2014/main" id="{1790BC40-837B-4A58-A274-9094CCB2D0F5}"/>
                </a:ext>
              </a:extLst>
            </p:cNvPr>
            <p:cNvSpPr/>
            <p:nvPr/>
          </p:nvSpPr>
          <p:spPr>
            <a:xfrm>
              <a:off x="6132023" y="6566597"/>
              <a:ext cx="390830" cy="310043"/>
            </a:xfrm>
            <a:custGeom>
              <a:avLst/>
              <a:gdLst>
                <a:gd name="connsiteX0" fmla="*/ 0 w 364336"/>
                <a:gd name="connsiteY0" fmla="*/ 923702 h 923702"/>
                <a:gd name="connsiteX1" fmla="*/ 182168 w 364336"/>
                <a:gd name="connsiteY1" fmla="*/ 0 h 923702"/>
                <a:gd name="connsiteX2" fmla="*/ 364336 w 364336"/>
                <a:gd name="connsiteY2" fmla="*/ 923702 h 923702"/>
                <a:gd name="connsiteX3" fmla="*/ 0 w 364336"/>
                <a:gd name="connsiteY3" fmla="*/ 923702 h 923702"/>
                <a:gd name="connsiteX0" fmla="*/ 0 w 779116"/>
                <a:gd name="connsiteY0" fmla="*/ 904849 h 923702"/>
                <a:gd name="connsiteX1" fmla="*/ 596948 w 779116"/>
                <a:gd name="connsiteY1" fmla="*/ 0 h 923702"/>
                <a:gd name="connsiteX2" fmla="*/ 779116 w 779116"/>
                <a:gd name="connsiteY2" fmla="*/ 923702 h 923702"/>
                <a:gd name="connsiteX3" fmla="*/ 0 w 779116"/>
                <a:gd name="connsiteY3" fmla="*/ 904849 h 923702"/>
                <a:gd name="connsiteX0" fmla="*/ 0 w 596948"/>
                <a:gd name="connsiteY0" fmla="*/ 904849 h 914275"/>
                <a:gd name="connsiteX1" fmla="*/ 596948 w 596948"/>
                <a:gd name="connsiteY1" fmla="*/ 0 h 914275"/>
                <a:gd name="connsiteX2" fmla="*/ 449178 w 596948"/>
                <a:gd name="connsiteY2" fmla="*/ 914275 h 914275"/>
                <a:gd name="connsiteX3" fmla="*/ 0 w 596948"/>
                <a:gd name="connsiteY3" fmla="*/ 904849 h 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948" h="914275">
                  <a:moveTo>
                    <a:pt x="0" y="904849"/>
                  </a:moveTo>
                  <a:lnTo>
                    <a:pt x="596948" y="0"/>
                  </a:lnTo>
                  <a:lnTo>
                    <a:pt x="449178" y="914275"/>
                  </a:lnTo>
                  <a:lnTo>
                    <a:pt x="0" y="904849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 dirty="0"/>
            </a:p>
          </p:txBody>
        </p:sp>
      </p:grpSp>
      <p:sp>
        <p:nvSpPr>
          <p:cNvPr id="115" name="TextBox 20">
            <a:extLst>
              <a:ext uri="{FF2B5EF4-FFF2-40B4-BE49-F238E27FC236}">
                <a16:creationId xmlns:a16="http://schemas.microsoft.com/office/drawing/2014/main" id="{0A58AEC0-7D40-4DD1-B7E3-6A36874B4B34}"/>
              </a:ext>
            </a:extLst>
          </p:cNvPr>
          <p:cNvSpPr txBox="1"/>
          <p:nvPr/>
        </p:nvSpPr>
        <p:spPr>
          <a:xfrm>
            <a:off x="555367" y="1529318"/>
            <a:ext cx="275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Space</a:t>
            </a:r>
          </a:p>
        </p:txBody>
      </p:sp>
      <p:pic>
        <p:nvPicPr>
          <p:cNvPr id="116" name="图片 115">
            <a:extLst>
              <a:ext uri="{FF2B5EF4-FFF2-40B4-BE49-F238E27FC236}">
                <a16:creationId xmlns:a16="http://schemas.microsoft.com/office/drawing/2014/main" id="{8BBFE480-7BDC-4EE2-807C-0F6C4856754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927" y="5522857"/>
            <a:ext cx="768389" cy="711237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id="{DE0D447F-9561-40CB-A367-F9EAC338792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239" y="5568050"/>
            <a:ext cx="666784" cy="654084"/>
          </a:xfrm>
          <a:prstGeom prst="rect">
            <a:avLst/>
          </a:prstGeom>
        </p:spPr>
      </p:pic>
      <p:pic>
        <p:nvPicPr>
          <p:cNvPr id="118" name="图片 117">
            <a:extLst>
              <a:ext uri="{FF2B5EF4-FFF2-40B4-BE49-F238E27FC236}">
                <a16:creationId xmlns:a16="http://schemas.microsoft.com/office/drawing/2014/main" id="{F0483352-A0EE-4048-81FC-1355987F499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129" y="5556283"/>
            <a:ext cx="692186" cy="723937"/>
          </a:xfrm>
          <a:prstGeom prst="rect">
            <a:avLst/>
          </a:prstGeom>
        </p:spPr>
      </p:pic>
      <p:sp>
        <p:nvSpPr>
          <p:cNvPr id="119" name="文本框 118">
            <a:extLst>
              <a:ext uri="{FF2B5EF4-FFF2-40B4-BE49-F238E27FC236}">
                <a16:creationId xmlns:a16="http://schemas.microsoft.com/office/drawing/2014/main" id="{89D3F7E7-6281-4FE5-93C9-F33913915A85}"/>
              </a:ext>
            </a:extLst>
          </p:cNvPr>
          <p:cNvSpPr txBox="1"/>
          <p:nvPr/>
        </p:nvSpPr>
        <p:spPr>
          <a:xfrm flipH="1">
            <a:off x="4182385" y="6210884"/>
            <a:ext cx="1602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Government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6AB612E8-AB2E-4B27-8473-9B0AC6722F46}"/>
              </a:ext>
            </a:extLst>
          </p:cNvPr>
          <p:cNvSpPr txBox="1"/>
          <p:nvPr/>
        </p:nvSpPr>
        <p:spPr>
          <a:xfrm flipH="1">
            <a:off x="5998578" y="6210540"/>
            <a:ext cx="1343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Enterprise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CBA3CE9B-3C0D-461C-9F9A-1E0A5216A4E3}"/>
              </a:ext>
            </a:extLst>
          </p:cNvPr>
          <p:cNvSpPr txBox="1"/>
          <p:nvPr/>
        </p:nvSpPr>
        <p:spPr>
          <a:xfrm flipH="1">
            <a:off x="7220712" y="6218744"/>
            <a:ext cx="214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Research institutes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1D1C32E5-35C9-4B66-A3D2-127BF2D69EB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834" y="5560959"/>
            <a:ext cx="615982" cy="673135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1FD881A7-F362-4BAD-A6B2-A5C2CE1DE8FF}"/>
              </a:ext>
            </a:extLst>
          </p:cNvPr>
          <p:cNvSpPr txBox="1"/>
          <p:nvPr/>
        </p:nvSpPr>
        <p:spPr>
          <a:xfrm flipH="1">
            <a:off x="8825626" y="6211136"/>
            <a:ext cx="1867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Other users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7DECE44E-2D94-41A5-A8E2-7B080CF6095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584" y="4485951"/>
            <a:ext cx="521587" cy="521587"/>
          </a:xfrm>
          <a:prstGeom prst="rect">
            <a:avLst/>
          </a:prstGeom>
        </p:spPr>
      </p:pic>
      <p:sp>
        <p:nvSpPr>
          <p:cNvPr id="125" name="TextBox 52">
            <a:extLst>
              <a:ext uri="{FF2B5EF4-FFF2-40B4-BE49-F238E27FC236}">
                <a16:creationId xmlns:a16="http://schemas.microsoft.com/office/drawing/2014/main" id="{1C4A2C89-A049-F747-A2C4-269BD72592D8}"/>
              </a:ext>
            </a:extLst>
          </p:cNvPr>
          <p:cNvSpPr txBox="1"/>
          <p:nvPr/>
        </p:nvSpPr>
        <p:spPr>
          <a:xfrm>
            <a:off x="9052275" y="4949072"/>
            <a:ext cx="164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Ground based Augmentation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6" name="Picture 6">
            <a:extLst>
              <a:ext uri="{FF2B5EF4-FFF2-40B4-BE49-F238E27FC236}">
                <a16:creationId xmlns:a16="http://schemas.microsoft.com/office/drawing/2014/main" id="{78A530C4-CC5B-1747-87B4-49EEA4215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75" y="2947495"/>
            <a:ext cx="924832" cy="8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>
            <a:extLst>
              <a:ext uri="{FF2B5EF4-FFF2-40B4-BE49-F238E27FC236}">
                <a16:creationId xmlns:a16="http://schemas.microsoft.com/office/drawing/2014/main" id="{13E4B736-1760-8A49-83A3-04A36844C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12" y="1998924"/>
            <a:ext cx="966954" cy="9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>
            <a:extLst>
              <a:ext uri="{FF2B5EF4-FFF2-40B4-BE49-F238E27FC236}">
                <a16:creationId xmlns:a16="http://schemas.microsoft.com/office/drawing/2014/main" id="{F0089E52-9194-BE43-B2F0-A20D8F8D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576" y="1110100"/>
            <a:ext cx="955673" cy="9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图片 128">
            <a:extLst>
              <a:ext uri="{FF2B5EF4-FFF2-40B4-BE49-F238E27FC236}">
                <a16:creationId xmlns:a16="http://schemas.microsoft.com/office/drawing/2014/main" id="{F90D17DC-5BF6-A54C-AF6A-6E04E2F5C89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89" y="4428920"/>
            <a:ext cx="573814" cy="573814"/>
          </a:xfrm>
          <a:prstGeom prst="rect">
            <a:avLst/>
          </a:prstGeom>
        </p:spPr>
      </p:pic>
      <p:cxnSp>
        <p:nvCxnSpPr>
          <p:cNvPr id="130" name="Straight Arrow Connector 180">
            <a:extLst>
              <a:ext uri="{FF2B5EF4-FFF2-40B4-BE49-F238E27FC236}">
                <a16:creationId xmlns:a16="http://schemas.microsoft.com/office/drawing/2014/main" id="{C58AA59B-D276-0842-B2EF-230183C80DB9}"/>
              </a:ext>
            </a:extLst>
          </p:cNvPr>
          <p:cNvCxnSpPr>
            <a:cxnSpLocks/>
          </p:cNvCxnSpPr>
          <p:nvPr/>
        </p:nvCxnSpPr>
        <p:spPr>
          <a:xfrm flipH="1" flipV="1">
            <a:off x="10790882" y="2008523"/>
            <a:ext cx="59870" cy="3514334"/>
          </a:xfrm>
          <a:prstGeom prst="straightConnector1">
            <a:avLst/>
          </a:prstGeom>
          <a:ln w="28575">
            <a:solidFill>
              <a:schemeClr val="accent5"/>
            </a:solidFill>
            <a:prstDash val="sysDash"/>
            <a:headEnd type="triangl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Straight Arrow Connector 180">
            <a:extLst>
              <a:ext uri="{FF2B5EF4-FFF2-40B4-BE49-F238E27FC236}">
                <a16:creationId xmlns:a16="http://schemas.microsoft.com/office/drawing/2014/main" id="{CB5E69F8-8D35-4D47-B179-C641E8586A0B}"/>
              </a:ext>
            </a:extLst>
          </p:cNvPr>
          <p:cNvCxnSpPr>
            <a:cxnSpLocks/>
          </p:cNvCxnSpPr>
          <p:nvPr/>
        </p:nvCxnSpPr>
        <p:spPr>
          <a:xfrm flipH="1" flipV="1">
            <a:off x="8695680" y="2761522"/>
            <a:ext cx="2075490" cy="2772496"/>
          </a:xfrm>
          <a:prstGeom prst="straightConnector1">
            <a:avLst/>
          </a:prstGeom>
          <a:ln w="28575">
            <a:solidFill>
              <a:schemeClr val="accent5"/>
            </a:solidFill>
            <a:prstDash val="sysDash"/>
            <a:headEnd type="triangl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2" name="矩形 131">
            <a:extLst>
              <a:ext uri="{FF2B5EF4-FFF2-40B4-BE49-F238E27FC236}">
                <a16:creationId xmlns:a16="http://schemas.microsoft.com/office/drawing/2014/main" id="{9A6DCB1B-CD5A-6B4B-AEDD-075B49143670}"/>
              </a:ext>
            </a:extLst>
          </p:cNvPr>
          <p:cNvSpPr/>
          <p:nvPr/>
        </p:nvSpPr>
        <p:spPr>
          <a:xfrm>
            <a:off x="7161902" y="1756729"/>
            <a:ext cx="848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Laser</a:t>
            </a:r>
          </a:p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4G/bps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135" name="Straight Arrow Connector 180">
            <a:extLst>
              <a:ext uri="{FF2B5EF4-FFF2-40B4-BE49-F238E27FC236}">
                <a16:creationId xmlns:a16="http://schemas.microsoft.com/office/drawing/2014/main" id="{8B367012-954B-C646-A967-3B724FC7B401}"/>
              </a:ext>
            </a:extLst>
          </p:cNvPr>
          <p:cNvCxnSpPr>
            <a:cxnSpLocks/>
          </p:cNvCxnSpPr>
          <p:nvPr/>
        </p:nvCxnSpPr>
        <p:spPr>
          <a:xfrm flipH="1">
            <a:off x="4955038" y="2915646"/>
            <a:ext cx="2542115" cy="1682089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80">
            <a:extLst>
              <a:ext uri="{FF2B5EF4-FFF2-40B4-BE49-F238E27FC236}">
                <a16:creationId xmlns:a16="http://schemas.microsoft.com/office/drawing/2014/main" id="{7F044076-223D-5B45-B367-5122C6A19D96}"/>
              </a:ext>
            </a:extLst>
          </p:cNvPr>
          <p:cNvCxnSpPr>
            <a:cxnSpLocks/>
          </p:cNvCxnSpPr>
          <p:nvPr/>
        </p:nvCxnSpPr>
        <p:spPr>
          <a:xfrm flipH="1">
            <a:off x="5009012" y="1983167"/>
            <a:ext cx="5644278" cy="2608274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圆角矩形 136">
            <a:extLst>
              <a:ext uri="{FF2B5EF4-FFF2-40B4-BE49-F238E27FC236}">
                <a16:creationId xmlns:a16="http://schemas.microsoft.com/office/drawing/2014/main" id="{8F27404E-A364-B141-86A3-4F6724B7B645}"/>
              </a:ext>
            </a:extLst>
          </p:cNvPr>
          <p:cNvSpPr/>
          <p:nvPr/>
        </p:nvSpPr>
        <p:spPr>
          <a:xfrm>
            <a:off x="3551583" y="5479259"/>
            <a:ext cx="8023681" cy="1013404"/>
          </a:xfrm>
          <a:prstGeom prst="roundRect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9" name="矩形 138"/>
          <p:cNvSpPr/>
          <p:nvPr/>
        </p:nvSpPr>
        <p:spPr>
          <a:xfrm>
            <a:off x="408708" y="214457"/>
            <a:ext cx="6048444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SPACE-GROUND-APPLICATION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0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03" y="-465715"/>
            <a:ext cx="284837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17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99D8818-7F19-429C-932D-930D3EB2DF82}"/>
              </a:ext>
            </a:extLst>
          </p:cNvPr>
          <p:cNvCxnSpPr/>
          <p:nvPr/>
        </p:nvCxnSpPr>
        <p:spPr>
          <a:xfrm>
            <a:off x="9732409" y="536986"/>
            <a:ext cx="1688140" cy="0"/>
          </a:xfrm>
          <a:prstGeom prst="line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26C0752-371D-45FD-B3D9-1C374EE86261}"/>
              </a:ext>
            </a:extLst>
          </p:cNvPr>
          <p:cNvCxnSpPr>
            <a:cxnSpLocks/>
          </p:cNvCxnSpPr>
          <p:nvPr/>
        </p:nvCxnSpPr>
        <p:spPr>
          <a:xfrm>
            <a:off x="1307510" y="536986"/>
            <a:ext cx="1529624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3DD90FD-42BB-443C-ACEE-E3B053231A08}"/>
              </a:ext>
            </a:extLst>
          </p:cNvPr>
          <p:cNvSpPr txBox="1"/>
          <p:nvPr/>
        </p:nvSpPr>
        <p:spPr>
          <a:xfrm>
            <a:off x="3104277" y="213820"/>
            <a:ext cx="5958310" cy="646331"/>
          </a:xfrm>
          <a:prstGeom prst="rect">
            <a:avLst/>
          </a:prstGeom>
          <a:noFill/>
        </p:spPr>
        <p:txBody>
          <a:bodyPr wrap="square" lIns="0" rtlCol="0" anchor="t" anchorCtr="0">
            <a:spAutoFit/>
          </a:bodyPr>
          <a:lstStyle/>
          <a:p>
            <a:pPr lvl="0" algn="ctr">
              <a:defRPr/>
            </a:pPr>
            <a:r>
              <a:rPr lang="en-US" altLang="zh-CN" sz="36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18385" y="1391812"/>
            <a:ext cx="6680918" cy="663326"/>
            <a:chOff x="2727630" y="1712654"/>
            <a:chExt cx="6680918" cy="66332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0238" y="1712654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18385" y="2711771"/>
            <a:ext cx="6761228" cy="646331"/>
            <a:chOff x="2727630" y="1729649"/>
            <a:chExt cx="6761228" cy="646331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530548" y="1910777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PIESAT “</a:t>
              </a:r>
              <a:r>
                <a:rPr lang="en-US" altLang="zh-CN" sz="2400" b="1" dirty="0" err="1">
                  <a:solidFill>
                    <a:schemeClr val="accent5">
                      <a:lumMod val="75000"/>
                    </a:schemeClr>
                  </a:solidFill>
                  <a:latin typeface="+mj-ea"/>
                  <a:cs typeface="Arial" panose="020B0604020202020204" pitchFamily="34" charset="0"/>
                </a:rPr>
                <a:t>Nuwa</a:t>
              </a: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” constellation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18385" y="4004455"/>
            <a:ext cx="6589083" cy="646331"/>
            <a:chOff x="2727630" y="1729649"/>
            <a:chExt cx="6589083" cy="64633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358403" y="1912370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rgbClr val="C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Introduction of PIE-NWP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525707" y="5279929"/>
            <a:ext cx="6946094" cy="649460"/>
            <a:chOff x="2727630" y="1729649"/>
            <a:chExt cx="6946094" cy="64946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715414" y="1917444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Remote sensing data applications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824150" y="1317310"/>
            <a:ext cx="3699026" cy="719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Introduction of PIESAT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pic>
        <p:nvPicPr>
          <p:cNvPr id="25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36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1752" y="997357"/>
            <a:ext cx="1152144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GRIST (Global-to-Regional Integrated forecast Sys</a:t>
            </a:r>
            <a:r>
              <a:rPr lang="en-US" altLang="zh-CN" sz="2000" b="1" dirty="0">
                <a:solidFill>
                  <a:srgbClr val="FF0000"/>
                </a:solidFill>
              </a:rPr>
              <a:t>t</a:t>
            </a:r>
            <a:r>
              <a:rPr lang="zh-CN" altLang="en-US" sz="2000" b="1" dirty="0">
                <a:solidFill>
                  <a:srgbClr val="FF0000"/>
                </a:solidFill>
              </a:rPr>
              <a:t>em) </a:t>
            </a:r>
            <a:r>
              <a:rPr lang="zh-CN" altLang="en-US" sz="2000" dirty="0"/>
              <a:t>is a unified model system for global weather and climate modeling.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GRIST-AMIPW: this setup couples GRIST with a high-resolution (down to km-scale) oriented physics suite for weather-to-climate forecast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GRIST-AMIPC: this setup couples GRIST with a comprehensive, long-term climate-modeling oriented physics suite for multi-century applications.</a:t>
            </a:r>
            <a:endParaRPr lang="en-US" altLang="zh-CN" sz="2000" dirty="0"/>
          </a:p>
        </p:txBody>
      </p:sp>
      <p:sp>
        <p:nvSpPr>
          <p:cNvPr id="6" name="矩形 5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Introduction of PIE-NWP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" y="3352247"/>
            <a:ext cx="5857875" cy="3228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26042"/>
            <a:ext cx="5822185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86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Introduction of PIE-NWP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67804" y="1044308"/>
            <a:ext cx="561195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+mn-ea"/>
              </a:rPr>
              <a:t>In practice, because global weather and climate modeling differ significantly in terms of their spatial and temporal scales, the so-called unification is pursued following two routes:</a:t>
            </a:r>
            <a:r>
              <a:rPr lang="zh-CN" altLang="en-US" sz="2000" dirty="0">
                <a:latin typeface="+mn-ea"/>
              </a:rPr>
              <a:t> </a:t>
            </a:r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  <a:p>
            <a:r>
              <a:rPr lang="zh-CN" altLang="en-US" sz="2000" dirty="0">
                <a:latin typeface="+mn-ea"/>
              </a:rPr>
              <a:t>(i) to maximize the possibility of constructing weather and climate models using a single model framework and dynamical core;</a:t>
            </a:r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  <a:p>
            <a:r>
              <a:rPr lang="zh-CN" altLang="en-US" sz="2000" dirty="0">
                <a:latin typeface="+mn-ea"/>
              </a:rPr>
              <a:t> (ii) to maximize the possibility of using a unified model formulation with minimum application-specific changes for weather-to-climate forecast applications that are relevant to most operational business demands.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97" y="361043"/>
            <a:ext cx="6011114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6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99D8818-7F19-429C-932D-930D3EB2DF82}"/>
              </a:ext>
            </a:extLst>
          </p:cNvPr>
          <p:cNvCxnSpPr/>
          <p:nvPr/>
        </p:nvCxnSpPr>
        <p:spPr>
          <a:xfrm>
            <a:off x="9732409" y="536986"/>
            <a:ext cx="1688140" cy="0"/>
          </a:xfrm>
          <a:prstGeom prst="line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26C0752-371D-45FD-B3D9-1C374EE86261}"/>
              </a:ext>
            </a:extLst>
          </p:cNvPr>
          <p:cNvCxnSpPr>
            <a:cxnSpLocks/>
          </p:cNvCxnSpPr>
          <p:nvPr/>
        </p:nvCxnSpPr>
        <p:spPr>
          <a:xfrm>
            <a:off x="1307510" y="536986"/>
            <a:ext cx="1529624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3DD90FD-42BB-443C-ACEE-E3B053231A08}"/>
              </a:ext>
            </a:extLst>
          </p:cNvPr>
          <p:cNvSpPr txBox="1"/>
          <p:nvPr/>
        </p:nvSpPr>
        <p:spPr>
          <a:xfrm>
            <a:off x="3104277" y="213820"/>
            <a:ext cx="5958310" cy="646331"/>
          </a:xfrm>
          <a:prstGeom prst="rect">
            <a:avLst/>
          </a:prstGeom>
          <a:noFill/>
        </p:spPr>
        <p:txBody>
          <a:bodyPr wrap="square" lIns="0" rtlCol="0" anchor="t" anchorCtr="0">
            <a:spAutoFit/>
          </a:bodyPr>
          <a:lstStyle/>
          <a:p>
            <a:pPr lvl="0" algn="ctr">
              <a:defRPr/>
            </a:pPr>
            <a:r>
              <a:rPr lang="en-US" altLang="zh-CN" sz="36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18385" y="1391812"/>
            <a:ext cx="6680918" cy="663326"/>
            <a:chOff x="2727630" y="1712654"/>
            <a:chExt cx="6680918" cy="66332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0238" y="1712654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18385" y="2711771"/>
            <a:ext cx="6688240" cy="646331"/>
            <a:chOff x="2727630" y="1729649"/>
            <a:chExt cx="6688240" cy="64633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7560" y="1889567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PIESAT “</a:t>
              </a:r>
              <a:r>
                <a:rPr lang="en-US" altLang="zh-CN" sz="2400" b="1" dirty="0" err="1">
                  <a:solidFill>
                    <a:schemeClr val="accent5">
                      <a:lumMod val="75000"/>
                    </a:schemeClr>
                  </a:solidFill>
                  <a:latin typeface="+mj-ea"/>
                  <a:cs typeface="Arial" panose="020B0604020202020204" pitchFamily="34" charset="0"/>
                </a:rPr>
                <a:t>Nuwa</a:t>
              </a: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” constellation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18385" y="4004455"/>
            <a:ext cx="6544202" cy="646331"/>
            <a:chOff x="2727630" y="1729649"/>
            <a:chExt cx="6544202" cy="64633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313522" y="1914315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Introduction of PIE-NWP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25707" y="5279929"/>
            <a:ext cx="6946094" cy="646331"/>
            <a:chOff x="2727630" y="1729649"/>
            <a:chExt cx="6946094" cy="646331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715414" y="1887885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Remote sensing data applications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3728736" y="1299366"/>
            <a:ext cx="3699026" cy="719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Introduction of PIESAT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738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>
                <a:solidFill>
                  <a:prstClr val="white"/>
                </a:solidFill>
              </a:rPr>
              <a:t>Introduction of PIE-NWP</a:t>
            </a:r>
            <a:endParaRPr lang="zh-CN" altLang="en-US" sz="2800" b="1" dirty="0">
              <a:solidFill>
                <a:prstClr val="white"/>
              </a:solidFill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839795"/>
            <a:ext cx="100965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01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rPr>
              <a:t>Introduction of PIE-NWP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29184" y="1271724"/>
            <a:ext cx="5747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The NWP system assimilates ground data</a:t>
            </a:r>
            <a:r>
              <a:rPr lang="zh-CN" altLang="en-US" sz="2400" dirty="0"/>
              <a:t>，</a:t>
            </a:r>
            <a:r>
              <a:rPr lang="en-US" altLang="zh-CN" sz="2400" dirty="0"/>
              <a:t>sounding data, radar, and remote sensing observations.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7" y="3105283"/>
            <a:ext cx="5801535" cy="33437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23" y="569305"/>
            <a:ext cx="6097414" cy="24452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23" y="3153203"/>
            <a:ext cx="6129008" cy="24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7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22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99D8818-7F19-429C-932D-930D3EB2DF82}"/>
              </a:ext>
            </a:extLst>
          </p:cNvPr>
          <p:cNvCxnSpPr/>
          <p:nvPr/>
        </p:nvCxnSpPr>
        <p:spPr>
          <a:xfrm>
            <a:off x="9732409" y="536986"/>
            <a:ext cx="1688140" cy="0"/>
          </a:xfrm>
          <a:prstGeom prst="line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26C0752-371D-45FD-B3D9-1C374EE86261}"/>
              </a:ext>
            </a:extLst>
          </p:cNvPr>
          <p:cNvCxnSpPr>
            <a:cxnSpLocks/>
          </p:cNvCxnSpPr>
          <p:nvPr/>
        </p:nvCxnSpPr>
        <p:spPr>
          <a:xfrm>
            <a:off x="1307510" y="536986"/>
            <a:ext cx="1529624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3DD90FD-42BB-443C-ACEE-E3B053231A08}"/>
              </a:ext>
            </a:extLst>
          </p:cNvPr>
          <p:cNvSpPr txBox="1"/>
          <p:nvPr/>
        </p:nvSpPr>
        <p:spPr>
          <a:xfrm>
            <a:off x="3104277" y="213820"/>
            <a:ext cx="5958310" cy="646331"/>
          </a:xfrm>
          <a:prstGeom prst="rect">
            <a:avLst/>
          </a:prstGeom>
          <a:noFill/>
        </p:spPr>
        <p:txBody>
          <a:bodyPr wrap="square" lIns="0" rtlCol="0" anchor="t" anchorCtr="0">
            <a:spAutoFit/>
          </a:bodyPr>
          <a:lstStyle/>
          <a:p>
            <a:pPr lvl="0" algn="ctr">
              <a:defRPr/>
            </a:pPr>
            <a:r>
              <a:rPr lang="en-US" altLang="zh-CN" sz="36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18385" y="1391812"/>
            <a:ext cx="6680918" cy="663326"/>
            <a:chOff x="2727630" y="1712654"/>
            <a:chExt cx="6680918" cy="66332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0238" y="1712654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18385" y="2711771"/>
            <a:ext cx="6808934" cy="682548"/>
            <a:chOff x="2727630" y="1729649"/>
            <a:chExt cx="6808934" cy="68254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578254" y="1950532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PIESAT “</a:t>
              </a:r>
              <a:r>
                <a:rPr lang="en-US" altLang="zh-CN" sz="2400" b="1" dirty="0" err="1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Nuwa</a:t>
              </a: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” constellation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18385" y="4004455"/>
            <a:ext cx="6589083" cy="692092"/>
            <a:chOff x="2727630" y="1729649"/>
            <a:chExt cx="6589083" cy="69209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358403" y="1960076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Introduction of PIE-NWP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525707" y="5279929"/>
            <a:ext cx="6946094" cy="646331"/>
            <a:chOff x="2727630" y="1729649"/>
            <a:chExt cx="6946094" cy="64633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715414" y="1843373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rgbClr val="C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Remote sensing data applications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728736" y="1299366"/>
            <a:ext cx="3699026" cy="719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Introduction of PIESAT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pic>
        <p:nvPicPr>
          <p:cNvPr id="25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817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Remote sensing data applications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95347" y="830414"/>
            <a:ext cx="1134694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“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  <a:latin typeface="+mj-ea"/>
                <a:cs typeface="Arial" panose="020B0604020202020204" pitchFamily="34" charset="0"/>
              </a:rPr>
              <a:t>Nuwa</a:t>
            </a:r>
            <a:r>
              <a:rPr lang="en-US" altLang="zh-CN" sz="2000" dirty="0"/>
              <a:t>” satellite Constellation data can improve PIE-NWP  forecast performance by updating DEM and land covers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721096" y="1631020"/>
            <a:ext cx="53322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latin typeface="+mn-ea"/>
              </a:rPr>
              <a:t>High-precision terrain mapping, wide swath imaging, deformation monitoring 3-D images. Spatial resolution is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0.5m-5m.</a:t>
            </a:r>
            <a:endParaRPr lang="en-US" altLang="zh-CN" dirty="0">
              <a:latin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latin typeface="+mn-ea"/>
              </a:rPr>
              <a:t>Global DEM surveying accuracy higher than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1:50000</a:t>
            </a:r>
            <a:r>
              <a:rPr lang="zh-CN" altLang="en-US" dirty="0">
                <a:solidFill>
                  <a:schemeClr val="accent5"/>
                </a:solidFill>
                <a:latin typeface="+mn-ea"/>
              </a:rPr>
              <a:t>，</a:t>
            </a:r>
            <a:r>
              <a:rPr lang="en-US" altLang="zh-CN" dirty="0">
                <a:latin typeface="+mn-ea"/>
              </a:rPr>
              <a:t>surface deformation monitoring accuracy is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3-5mm/year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。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4392" y="1646681"/>
            <a:ext cx="50129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solidFill>
                  <a:prstClr val="black"/>
                </a:solidFill>
                <a:latin typeface="+mn-ea"/>
              </a:rPr>
              <a:t>High-precision wide swath surveying.</a:t>
            </a:r>
            <a:r>
              <a:rPr lang="zh-CN" altLang="en-US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+mn-ea"/>
              </a:rPr>
              <a:t>Imaging range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10km-300km</a:t>
            </a:r>
            <a:r>
              <a:rPr lang="zh-CN" altLang="en-US" dirty="0">
                <a:solidFill>
                  <a:prstClr val="black"/>
                </a:solidFill>
                <a:latin typeface="+mn-ea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+mn-ea"/>
              </a:rPr>
              <a:t>on-board imaging and target detection.</a:t>
            </a:r>
            <a:r>
              <a:rPr lang="zh-CN" altLang="en-US" dirty="0">
                <a:solidFill>
                  <a:prstClr val="black"/>
                </a:solidFill>
                <a:latin typeface="+mn-ea"/>
              </a:rPr>
              <a:t> </a:t>
            </a:r>
            <a:endParaRPr lang="en-US" altLang="zh-CN" dirty="0">
              <a:solidFill>
                <a:prstClr val="black"/>
              </a:solidFill>
              <a:latin typeface="+mn-ea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solidFill>
                  <a:prstClr val="black"/>
                </a:solidFill>
                <a:latin typeface="+mn-ea"/>
              </a:rPr>
              <a:t>Improve the accuracy of land cover detection</a:t>
            </a:r>
            <a:r>
              <a:rPr lang="zh-CN" altLang="en-US" dirty="0">
                <a:solidFill>
                  <a:prstClr val="black"/>
                </a:solidFill>
                <a:latin typeface="+mn-ea"/>
              </a:rPr>
              <a:t>，</a:t>
            </a:r>
            <a:r>
              <a:rPr lang="en-US" altLang="zh-CN" dirty="0">
                <a:solidFill>
                  <a:prstClr val="black"/>
                </a:solidFill>
                <a:latin typeface="+mn-ea"/>
              </a:rPr>
              <a:t>overcome the drawback of low accuracy in NWP</a:t>
            </a:r>
            <a:endParaRPr lang="zh-CN" altLang="en-US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9429" r="12758" b="17138"/>
          <a:stretch/>
        </p:blipFill>
        <p:spPr>
          <a:xfrm>
            <a:off x="8083061" y="4340385"/>
            <a:ext cx="3270739" cy="23680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6" y="4381256"/>
            <a:ext cx="3953427" cy="22863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33" y="4257590"/>
            <a:ext cx="36957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24</a:t>
            </a:fld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0BBB98F-A3EC-E44F-BD61-C5E2EDC5E799}"/>
              </a:ext>
            </a:extLst>
          </p:cNvPr>
          <p:cNvGrpSpPr/>
          <p:nvPr/>
        </p:nvGrpSpPr>
        <p:grpSpPr>
          <a:xfrm>
            <a:off x="2733862" y="1115111"/>
            <a:ext cx="651293" cy="125563"/>
            <a:chOff x="733126" y="1096774"/>
            <a:chExt cx="1573211" cy="303301"/>
          </a:xfrm>
          <a:solidFill>
            <a:srgbClr val="1673BF"/>
          </a:solidFill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A6EB4FB0-81BF-9D4B-842E-6F29D17885B6}"/>
                </a:ext>
              </a:extLst>
            </p:cNvPr>
            <p:cNvSpPr/>
            <p:nvPr/>
          </p:nvSpPr>
          <p:spPr>
            <a:xfrm rot="10800000">
              <a:off x="733126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CB8034E5-0D06-F14C-AB08-885E9C3E6BA8}"/>
                </a:ext>
              </a:extLst>
            </p:cNvPr>
            <p:cNvSpPr/>
            <p:nvPr/>
          </p:nvSpPr>
          <p:spPr>
            <a:xfrm rot="10800000">
              <a:off x="1212514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06D566A8-FC98-2B4F-922A-3274FF552A19}"/>
                </a:ext>
              </a:extLst>
            </p:cNvPr>
            <p:cNvSpPr/>
            <p:nvPr/>
          </p:nvSpPr>
          <p:spPr>
            <a:xfrm rot="10800000">
              <a:off x="1705527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FA238D4-FB17-E142-8B1B-976248048D48}"/>
              </a:ext>
            </a:extLst>
          </p:cNvPr>
          <p:cNvGrpSpPr/>
          <p:nvPr/>
        </p:nvGrpSpPr>
        <p:grpSpPr>
          <a:xfrm>
            <a:off x="8751517" y="1118947"/>
            <a:ext cx="651293" cy="125563"/>
            <a:chOff x="733126" y="1096774"/>
            <a:chExt cx="1573211" cy="303301"/>
          </a:xfrm>
          <a:solidFill>
            <a:srgbClr val="1673BF"/>
          </a:solidFill>
        </p:grpSpPr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EE3EAAB0-0A4B-3643-917E-FCA4FE82F87B}"/>
                </a:ext>
              </a:extLst>
            </p:cNvPr>
            <p:cNvSpPr/>
            <p:nvPr/>
          </p:nvSpPr>
          <p:spPr>
            <a:xfrm rot="10800000">
              <a:off x="733126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平行四边形 34">
              <a:extLst>
                <a:ext uri="{FF2B5EF4-FFF2-40B4-BE49-F238E27FC236}">
                  <a16:creationId xmlns:a16="http://schemas.microsoft.com/office/drawing/2014/main" id="{AD5DD7B3-8F1A-A04D-9957-DC961F5E93E0}"/>
                </a:ext>
              </a:extLst>
            </p:cNvPr>
            <p:cNvSpPr/>
            <p:nvPr/>
          </p:nvSpPr>
          <p:spPr>
            <a:xfrm rot="10800000">
              <a:off x="1212514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平行四边形 35">
              <a:extLst>
                <a:ext uri="{FF2B5EF4-FFF2-40B4-BE49-F238E27FC236}">
                  <a16:creationId xmlns:a16="http://schemas.microsoft.com/office/drawing/2014/main" id="{D611398C-26B0-1B4F-9353-2B6C7F1692EB}"/>
                </a:ext>
              </a:extLst>
            </p:cNvPr>
            <p:cNvSpPr/>
            <p:nvPr/>
          </p:nvSpPr>
          <p:spPr>
            <a:xfrm rot="10800000">
              <a:off x="1705527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7" name="pa_     _17">
            <a:extLst>
              <a:ext uri="{FF2B5EF4-FFF2-40B4-BE49-F238E27FC236}">
                <a16:creationId xmlns:a16="http://schemas.microsoft.com/office/drawing/2014/main" id="{E5DEDD46-3418-AF45-BCC4-43C9FFE8A04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538991" y="933867"/>
            <a:ext cx="5206886" cy="53453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844" tIns="60922" rIns="121844" bIns="60922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Meteorological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data monitoring and forecast</a:t>
            </a:r>
          </a:p>
        </p:txBody>
      </p:sp>
      <p:sp>
        <p:nvSpPr>
          <p:cNvPr id="38" name="矩形 37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Remote sensing data applications</a:t>
            </a:r>
          </a:p>
        </p:txBody>
      </p:sp>
      <p:pic>
        <p:nvPicPr>
          <p:cNvPr id="39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34825" y="5313267"/>
            <a:ext cx="2675775" cy="38930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64832" y="1532764"/>
            <a:ext cx="4738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Based on PIE-NWP as well as remote sensing observations including FY-3, FY-4 data and the “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+mj-ea"/>
                <a:cs typeface="Arial" panose="020B0604020202020204" pitchFamily="34" charset="0"/>
              </a:rPr>
              <a:t>Nuwa</a:t>
            </a:r>
            <a:r>
              <a:rPr lang="en-US" altLang="zh-CN" sz="2800" dirty="0"/>
              <a:t>” satellite data</a:t>
            </a:r>
            <a:endParaRPr lang="zh-CN" altLang="en-US" sz="2800" dirty="0"/>
          </a:p>
        </p:txBody>
      </p:sp>
      <p:sp>
        <p:nvSpPr>
          <p:cNvPr id="41" name="文本框 40"/>
          <p:cNvSpPr txBox="1"/>
          <p:nvPr/>
        </p:nvSpPr>
        <p:spPr>
          <a:xfrm>
            <a:off x="6654639" y="6045485"/>
            <a:ext cx="459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3-D precipitation monitoring in extreme events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7" y="3595687"/>
            <a:ext cx="3143250" cy="2943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82" y="3595687"/>
            <a:ext cx="3171825" cy="2971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45" y="1778009"/>
            <a:ext cx="67151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8" name="文本框 5"/>
          <p:cNvSpPr txBox="1"/>
          <p:nvPr/>
        </p:nvSpPr>
        <p:spPr>
          <a:xfrm>
            <a:off x="357005" y="1430203"/>
            <a:ext cx="11589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Air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pollution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is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monitored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once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day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during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non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heating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period,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and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multiple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times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per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day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during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heating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period,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special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renovation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or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emergency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period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required.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Monitoring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parameters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include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air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pollution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hot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spot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grid,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PM2.5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and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PM10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concentration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distribution,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etc.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The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accuracy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of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PM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particle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concentration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is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90%.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Results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will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be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published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in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chart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and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report.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The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service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mode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includes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mobile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app,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social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media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announcement,</a:t>
            </a:r>
            <a:r>
              <a:rPr lang="zh-CN" altLang="en-US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+mj-ea"/>
                <a:ea typeface="+mj-ea"/>
                <a:cs typeface="Arial" panose="020B0604020202020204" pitchFamily="34" charset="0"/>
                <a:sym typeface="+mn-ea"/>
              </a:rPr>
              <a:t>etc.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721096" y="6003708"/>
            <a:ext cx="11690425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study: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Piesat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pollution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Shijiazhuang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2018.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2E14B78-0F89-3649-B5D7-59DDC79DB497}"/>
              </a:ext>
            </a:extLst>
          </p:cNvPr>
          <p:cNvGrpSpPr/>
          <p:nvPr/>
        </p:nvGrpSpPr>
        <p:grpSpPr>
          <a:xfrm>
            <a:off x="3189831" y="1095456"/>
            <a:ext cx="651293" cy="125563"/>
            <a:chOff x="733126" y="1096774"/>
            <a:chExt cx="1573211" cy="303301"/>
          </a:xfrm>
          <a:solidFill>
            <a:srgbClr val="1673BF"/>
          </a:solidFill>
        </p:grpSpPr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56915FCE-664B-E944-8070-547CC1A1CEE9}"/>
                </a:ext>
              </a:extLst>
            </p:cNvPr>
            <p:cNvSpPr/>
            <p:nvPr/>
          </p:nvSpPr>
          <p:spPr>
            <a:xfrm rot="10800000">
              <a:off x="733126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988C089B-AF99-0142-9E3C-66E1300A7DAF}"/>
                </a:ext>
              </a:extLst>
            </p:cNvPr>
            <p:cNvSpPr/>
            <p:nvPr/>
          </p:nvSpPr>
          <p:spPr>
            <a:xfrm rot="10800000">
              <a:off x="1212514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01BF72F8-372A-7B4E-AF54-D85A6CCE421B}"/>
                </a:ext>
              </a:extLst>
            </p:cNvPr>
            <p:cNvSpPr/>
            <p:nvPr/>
          </p:nvSpPr>
          <p:spPr>
            <a:xfrm rot="10800000">
              <a:off x="1705527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D15ED66-5327-1A45-B541-B263D511FEA3}"/>
              </a:ext>
            </a:extLst>
          </p:cNvPr>
          <p:cNvGrpSpPr/>
          <p:nvPr/>
        </p:nvGrpSpPr>
        <p:grpSpPr>
          <a:xfrm>
            <a:off x="8635921" y="1099292"/>
            <a:ext cx="651293" cy="125563"/>
            <a:chOff x="733126" y="1096774"/>
            <a:chExt cx="1573211" cy="303301"/>
          </a:xfrm>
          <a:solidFill>
            <a:srgbClr val="1673BF"/>
          </a:solidFill>
        </p:grpSpPr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33406714-FC66-BB44-A5E7-093EFE1BFD99}"/>
                </a:ext>
              </a:extLst>
            </p:cNvPr>
            <p:cNvSpPr/>
            <p:nvPr/>
          </p:nvSpPr>
          <p:spPr>
            <a:xfrm rot="10800000">
              <a:off x="733126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454ABC5E-6D17-6143-B4D6-5987BBB372DB}"/>
                </a:ext>
              </a:extLst>
            </p:cNvPr>
            <p:cNvSpPr/>
            <p:nvPr/>
          </p:nvSpPr>
          <p:spPr>
            <a:xfrm rot="10800000">
              <a:off x="1212514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231F691A-0FAE-FA4E-BD09-94927056F2BF}"/>
                </a:ext>
              </a:extLst>
            </p:cNvPr>
            <p:cNvSpPr/>
            <p:nvPr/>
          </p:nvSpPr>
          <p:spPr>
            <a:xfrm rot="10800000">
              <a:off x="1705527" y="1096774"/>
              <a:ext cx="600810" cy="303301"/>
            </a:xfrm>
            <a:prstGeom prst="parallelogram">
              <a:avLst>
                <a:gd name="adj" fmla="val 878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8" name="pa_     _17">
            <a:extLst>
              <a:ext uri="{FF2B5EF4-FFF2-40B4-BE49-F238E27FC236}">
                <a16:creationId xmlns:a16="http://schemas.microsoft.com/office/drawing/2014/main" id="{4562886F-8B07-DF4F-A46D-7BE1B7F8F60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35483" y="914212"/>
            <a:ext cx="4794797" cy="534530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FFFFFF"/>
              </a:buClr>
              <a:buSzPct val="100000"/>
              <a:defRPr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Air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pollution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remote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sensing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application</a:t>
            </a:r>
          </a:p>
        </p:txBody>
      </p:sp>
      <p:sp>
        <p:nvSpPr>
          <p:cNvPr id="19" name="矩形 18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Remote sensing data applications</a:t>
            </a: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6" y="2918848"/>
            <a:ext cx="7411484" cy="30674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45" y="2877366"/>
            <a:ext cx="19608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2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26</a:t>
            </a:fld>
            <a:endParaRPr lang="zh-CN" altLang="en-US"/>
          </a:p>
        </p:txBody>
      </p:sp>
      <p:grpSp>
        <p:nvGrpSpPr>
          <p:cNvPr id="8" name="Group 3"/>
          <p:cNvGrpSpPr/>
          <p:nvPr/>
        </p:nvGrpSpPr>
        <p:grpSpPr bwMode="auto">
          <a:xfrm>
            <a:off x="3650193" y="2653240"/>
            <a:ext cx="5035861" cy="2406691"/>
            <a:chOff x="995" y="1472"/>
            <a:chExt cx="3785" cy="1872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995" y="1588"/>
              <a:ext cx="3785" cy="1756"/>
            </a:xfrm>
            <a:custGeom>
              <a:avLst/>
              <a:gdLst>
                <a:gd name="G0" fmla="+- 3013 0 0"/>
                <a:gd name="G1" fmla="+- 21600 0 3013"/>
                <a:gd name="G2" fmla="+- 21600 0 301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13" y="10800"/>
                  </a:moveTo>
                  <a:cubicBezTo>
                    <a:pt x="3013" y="15101"/>
                    <a:pt x="6499" y="18587"/>
                    <a:pt x="10800" y="18587"/>
                  </a:cubicBezTo>
                  <a:cubicBezTo>
                    <a:pt x="15101" y="18587"/>
                    <a:pt x="18587" y="15101"/>
                    <a:pt x="18587" y="10800"/>
                  </a:cubicBezTo>
                  <a:cubicBezTo>
                    <a:pt x="18587" y="6499"/>
                    <a:pt x="15101" y="3013"/>
                    <a:pt x="10800" y="3013"/>
                  </a:cubicBezTo>
                  <a:cubicBezTo>
                    <a:pt x="6499" y="3013"/>
                    <a:pt x="3013" y="6499"/>
                    <a:pt x="301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08080">
                    <a:gamma/>
                    <a:shade val="46275"/>
                    <a:invGamma/>
                  </a:srgbClr>
                </a:gs>
                <a:gs pos="50000">
                  <a:srgbClr val="808080"/>
                </a:gs>
                <a:gs pos="100000">
                  <a:srgbClr val="80808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gray">
            <a:xfrm>
              <a:off x="995" y="1478"/>
              <a:ext cx="3785" cy="1756"/>
            </a:xfrm>
            <a:custGeom>
              <a:avLst/>
              <a:gdLst>
                <a:gd name="G0" fmla="+- 3013 0 0"/>
                <a:gd name="G1" fmla="+- 21600 0 3013"/>
                <a:gd name="G2" fmla="+- 21600 0 3013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013" y="10800"/>
                  </a:moveTo>
                  <a:cubicBezTo>
                    <a:pt x="3013" y="15101"/>
                    <a:pt x="6499" y="18587"/>
                    <a:pt x="10800" y="18587"/>
                  </a:cubicBezTo>
                  <a:cubicBezTo>
                    <a:pt x="15101" y="18587"/>
                    <a:pt x="18587" y="15101"/>
                    <a:pt x="18587" y="10800"/>
                  </a:cubicBezTo>
                  <a:cubicBezTo>
                    <a:pt x="18587" y="6499"/>
                    <a:pt x="15101" y="3013"/>
                    <a:pt x="10800" y="3013"/>
                  </a:cubicBezTo>
                  <a:cubicBezTo>
                    <a:pt x="6499" y="3013"/>
                    <a:pt x="3013" y="6499"/>
                    <a:pt x="3013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59EF3"/>
                </a:gs>
                <a:gs pos="50000">
                  <a:srgbClr val="3D7AC3"/>
                </a:gs>
                <a:gs pos="100000">
                  <a:srgbClr val="959EF3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gray">
            <a:xfrm flipV="1">
              <a:off x="2872" y="1472"/>
              <a:ext cx="0" cy="35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gray">
            <a:xfrm>
              <a:off x="1793" y="1974"/>
              <a:ext cx="0" cy="11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gray">
            <a:xfrm>
              <a:off x="3951" y="1959"/>
              <a:ext cx="0" cy="12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gray">
            <a:xfrm flipV="1">
              <a:off x="3951" y="1794"/>
              <a:ext cx="384" cy="16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gray">
            <a:xfrm flipH="1" flipV="1">
              <a:off x="1413" y="1801"/>
              <a:ext cx="378" cy="17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gray">
            <a:xfrm flipH="1">
              <a:off x="1856" y="2884"/>
              <a:ext cx="291" cy="20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gray">
            <a:xfrm>
              <a:off x="3752" y="2843"/>
              <a:ext cx="365" cy="18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gray">
            <a:xfrm flipH="1">
              <a:off x="1850" y="3090"/>
              <a:ext cx="7" cy="1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gray">
            <a:xfrm flipH="1">
              <a:off x="4112" y="3022"/>
              <a:ext cx="7" cy="1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sp>
        <p:nvSpPr>
          <p:cNvPr id="20" name="Line 15"/>
          <p:cNvSpPr>
            <a:spLocks noChangeShapeType="1"/>
          </p:cNvSpPr>
          <p:nvPr/>
        </p:nvSpPr>
        <p:spPr bwMode="gray">
          <a:xfrm>
            <a:off x="4589903" y="2391159"/>
            <a:ext cx="562721" cy="59787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gray">
          <a:xfrm flipH="1">
            <a:off x="6956641" y="2247083"/>
            <a:ext cx="680565" cy="7419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gray">
          <a:xfrm flipV="1">
            <a:off x="6116858" y="4320387"/>
            <a:ext cx="0" cy="9202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gray">
          <a:xfrm flipH="1" flipV="1">
            <a:off x="8088531" y="3848596"/>
            <a:ext cx="137592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gray">
          <a:xfrm flipV="1">
            <a:off x="2721418" y="3954926"/>
            <a:ext cx="12275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gray">
          <a:xfrm>
            <a:off x="4894781" y="3277014"/>
            <a:ext cx="2426304" cy="784503"/>
          </a:xfrm>
          <a:custGeom>
            <a:avLst/>
            <a:gdLst>
              <a:gd name="G0" fmla="+- 13742 0 0"/>
              <a:gd name="G1" fmla="+- -11677937 0 0"/>
              <a:gd name="G2" fmla="+- 13742 0 -11677937"/>
              <a:gd name="G3" fmla="+- 10800 0 0"/>
              <a:gd name="G4" fmla="+- 0 0 1374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470 0 0"/>
              <a:gd name="G9" fmla="+- 0 0 -11677937"/>
              <a:gd name="G10" fmla="+- 8470 0 2700"/>
              <a:gd name="G11" fmla="cos G10 13742"/>
              <a:gd name="G12" fmla="sin G10 13742"/>
              <a:gd name="G13" fmla="cos 13500 13742"/>
              <a:gd name="G14" fmla="sin 13500 13742"/>
              <a:gd name="G15" fmla="+- G11 10800 0"/>
              <a:gd name="G16" fmla="+- G12 10800 0"/>
              <a:gd name="G17" fmla="+- G13 10800 0"/>
              <a:gd name="G18" fmla="+- G14 10800 0"/>
              <a:gd name="G19" fmla="*/ 8470 1 2"/>
              <a:gd name="G20" fmla="+- G19 5400 0"/>
              <a:gd name="G21" fmla="cos G20 13742"/>
              <a:gd name="G22" fmla="sin G20 13742"/>
              <a:gd name="G23" fmla="+- G21 10800 0"/>
              <a:gd name="G24" fmla="+- G12 G23 G22"/>
              <a:gd name="G25" fmla="+- G22 G23 G11"/>
              <a:gd name="G26" fmla="cos 10800 13742"/>
              <a:gd name="G27" fmla="sin 10800 13742"/>
              <a:gd name="G28" fmla="cos 8470 13742"/>
              <a:gd name="G29" fmla="sin 8470 1374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677937"/>
              <a:gd name="G36" fmla="sin G34 -11677937"/>
              <a:gd name="G37" fmla="+/ -11677937 1374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470 G39"/>
              <a:gd name="G43" fmla="sin 847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990 w 21600"/>
              <a:gd name="T5" fmla="*/ 1 h 21600"/>
              <a:gd name="T6" fmla="*/ 1169 w 21600"/>
              <a:gd name="T7" fmla="*/ 10495 h 21600"/>
              <a:gd name="T8" fmla="*/ 10949 w 21600"/>
              <a:gd name="T9" fmla="*/ 2331 h 21600"/>
              <a:gd name="T10" fmla="*/ 24299 w 21600"/>
              <a:gd name="T11" fmla="*/ 10849 h 21600"/>
              <a:gd name="T12" fmla="*/ 20420 w 21600"/>
              <a:gd name="T13" fmla="*/ 14700 h 21600"/>
              <a:gd name="T14" fmla="*/ 16569 w 21600"/>
              <a:gd name="T15" fmla="*/ 1082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69" y="10830"/>
                </a:moveTo>
                <a:cubicBezTo>
                  <a:pt x="19269" y="10820"/>
                  <a:pt x="19270" y="10810"/>
                  <a:pt x="19270" y="10800"/>
                </a:cubicBezTo>
                <a:cubicBezTo>
                  <a:pt x="19270" y="6122"/>
                  <a:pt x="15477" y="2330"/>
                  <a:pt x="10800" y="2330"/>
                </a:cubicBezTo>
                <a:cubicBezTo>
                  <a:pt x="6226" y="2329"/>
                  <a:pt x="2478" y="5961"/>
                  <a:pt x="2334" y="10532"/>
                </a:cubicBezTo>
                <a:lnTo>
                  <a:pt x="5" y="10459"/>
                </a:lnTo>
                <a:cubicBezTo>
                  <a:pt x="189" y="4630"/>
                  <a:pt x="4968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13"/>
                  <a:pt x="21599" y="10826"/>
                  <a:pt x="21599" y="10839"/>
                </a:cubicBezTo>
                <a:lnTo>
                  <a:pt x="24299" y="10849"/>
                </a:lnTo>
                <a:lnTo>
                  <a:pt x="20420" y="14700"/>
                </a:lnTo>
                <a:lnTo>
                  <a:pt x="16569" y="10821"/>
                </a:lnTo>
                <a:lnTo>
                  <a:pt x="19269" y="10830"/>
                </a:lnTo>
                <a:close/>
              </a:path>
            </a:pathLst>
          </a:custGeom>
          <a:gradFill rotWithShape="1">
            <a:gsLst>
              <a:gs pos="0">
                <a:srgbClr val="AF67FF">
                  <a:gamma/>
                  <a:shade val="54510"/>
                  <a:invGamma/>
                </a:srgbClr>
              </a:gs>
              <a:gs pos="100000">
                <a:srgbClr val="AF67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gray">
          <a:xfrm flipH="1" flipV="1">
            <a:off x="4963523" y="3687796"/>
            <a:ext cx="2480624" cy="733829"/>
          </a:xfrm>
          <a:custGeom>
            <a:avLst/>
            <a:gdLst>
              <a:gd name="G0" fmla="+- -14015 0 0"/>
              <a:gd name="G1" fmla="+- -11677937 0 0"/>
              <a:gd name="G2" fmla="+- -14015 0 -11677937"/>
              <a:gd name="G3" fmla="+- 10800 0 0"/>
              <a:gd name="G4" fmla="+- 0 0 -1401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574 0 0"/>
              <a:gd name="G9" fmla="+- 0 0 -11677937"/>
              <a:gd name="G10" fmla="+- 8574 0 2700"/>
              <a:gd name="G11" fmla="cos G10 -14015"/>
              <a:gd name="G12" fmla="sin G10 -14015"/>
              <a:gd name="G13" fmla="cos 13500 -14015"/>
              <a:gd name="G14" fmla="sin 13500 -14015"/>
              <a:gd name="G15" fmla="+- G11 10800 0"/>
              <a:gd name="G16" fmla="+- G12 10800 0"/>
              <a:gd name="G17" fmla="+- G13 10800 0"/>
              <a:gd name="G18" fmla="+- G14 10800 0"/>
              <a:gd name="G19" fmla="*/ 8574 1 2"/>
              <a:gd name="G20" fmla="+- G19 5400 0"/>
              <a:gd name="G21" fmla="cos G20 -14015"/>
              <a:gd name="G22" fmla="sin G20 -14015"/>
              <a:gd name="G23" fmla="+- G21 10800 0"/>
              <a:gd name="G24" fmla="+- G12 G23 G22"/>
              <a:gd name="G25" fmla="+- G22 G23 G11"/>
              <a:gd name="G26" fmla="cos 10800 -14015"/>
              <a:gd name="G27" fmla="sin 10800 -14015"/>
              <a:gd name="G28" fmla="cos 8574 -14015"/>
              <a:gd name="G29" fmla="sin 8574 -1401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677937"/>
              <a:gd name="G36" fmla="sin G34 -11677937"/>
              <a:gd name="G37" fmla="+/ -11677937 -1401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574 G39"/>
              <a:gd name="G43" fmla="sin 857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950 w 21600"/>
              <a:gd name="T5" fmla="*/ 1 h 21600"/>
              <a:gd name="T6" fmla="*/ 1117 w 21600"/>
              <a:gd name="T7" fmla="*/ 10494 h 21600"/>
              <a:gd name="T8" fmla="*/ 10919 w 21600"/>
              <a:gd name="T9" fmla="*/ 2226 h 21600"/>
              <a:gd name="T10" fmla="*/ 24299 w 21600"/>
              <a:gd name="T11" fmla="*/ 10749 h 21600"/>
              <a:gd name="T12" fmla="*/ 20501 w 21600"/>
              <a:gd name="T13" fmla="*/ 14576 h 21600"/>
              <a:gd name="T14" fmla="*/ 16673 w 21600"/>
              <a:gd name="T15" fmla="*/ 1077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73" y="10767"/>
                </a:moveTo>
                <a:cubicBezTo>
                  <a:pt x="19356" y="6045"/>
                  <a:pt x="15522" y="2226"/>
                  <a:pt x="10800" y="2226"/>
                </a:cubicBezTo>
                <a:cubicBezTo>
                  <a:pt x="6170" y="2225"/>
                  <a:pt x="2376" y="5901"/>
                  <a:pt x="2230" y="10529"/>
                </a:cubicBezTo>
                <a:lnTo>
                  <a:pt x="5" y="10459"/>
                </a:lnTo>
                <a:cubicBezTo>
                  <a:pt x="189" y="4630"/>
                  <a:pt x="4968" y="-1"/>
                  <a:pt x="10800" y="0"/>
                </a:cubicBezTo>
                <a:cubicBezTo>
                  <a:pt x="16748" y="0"/>
                  <a:pt x="21577" y="4810"/>
                  <a:pt x="21599" y="10759"/>
                </a:cubicBezTo>
                <a:lnTo>
                  <a:pt x="24299" y="10749"/>
                </a:lnTo>
                <a:lnTo>
                  <a:pt x="20501" y="14576"/>
                </a:lnTo>
                <a:lnTo>
                  <a:pt x="16673" y="10778"/>
                </a:lnTo>
                <a:lnTo>
                  <a:pt x="19373" y="10767"/>
                </a:lnTo>
                <a:close/>
              </a:path>
            </a:pathLst>
          </a:custGeom>
          <a:gradFill rotWithShape="1">
            <a:gsLst>
              <a:gs pos="0">
                <a:srgbClr val="AF67FF">
                  <a:gamma/>
                  <a:shade val="66667"/>
                  <a:invGamma/>
                </a:srgbClr>
              </a:gs>
              <a:gs pos="100000">
                <a:srgbClr val="AF67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920238" y="5173912"/>
            <a:ext cx="2459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Image processing researches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Data tracking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……</a:t>
            </a:r>
            <a:endParaRPr lang="zh-CN" altLang="en-US" sz="1400" dirty="0"/>
          </a:p>
        </p:txBody>
      </p:sp>
      <p:sp>
        <p:nvSpPr>
          <p:cNvPr id="29" name="TextBox 25"/>
          <p:cNvSpPr txBox="1"/>
          <p:nvPr/>
        </p:nvSpPr>
        <p:spPr>
          <a:xfrm>
            <a:off x="9676892" y="1782996"/>
            <a:ext cx="11796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Hydrology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Agriculture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Marine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Forest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……</a:t>
            </a:r>
            <a:endParaRPr lang="zh-CN" altLang="en-US" sz="1400" dirty="0"/>
          </a:p>
        </p:txBody>
      </p:sp>
      <p:sp>
        <p:nvSpPr>
          <p:cNvPr id="31" name="TextBox 1"/>
          <p:cNvSpPr txBox="1"/>
          <p:nvPr/>
        </p:nvSpPr>
        <p:spPr>
          <a:xfrm>
            <a:off x="1463202" y="1943888"/>
            <a:ext cx="12900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Government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Special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……</a:t>
            </a:r>
            <a:endParaRPr lang="zh-CN" altLang="en-US" sz="1400" dirty="0"/>
          </a:p>
        </p:txBody>
      </p:sp>
      <p:sp>
        <p:nvSpPr>
          <p:cNvPr id="42" name="文本占位符 4"/>
          <p:cNvSpPr txBox="1"/>
          <p:nvPr/>
        </p:nvSpPr>
        <p:spPr>
          <a:xfrm>
            <a:off x="9447877" y="4395172"/>
            <a:ext cx="1704842" cy="51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44" tIns="60922" rIns="121844" bIns="60922" rtlCol="0">
            <a:sp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400" dirty="0"/>
              <a:t>Enterprise customers</a:t>
            </a:r>
          </a:p>
        </p:txBody>
      </p:sp>
      <p:sp>
        <p:nvSpPr>
          <p:cNvPr id="44" name="文本占位符 4"/>
          <p:cNvSpPr txBox="1"/>
          <p:nvPr/>
        </p:nvSpPr>
        <p:spPr>
          <a:xfrm>
            <a:off x="854745" y="4573879"/>
            <a:ext cx="1704842" cy="51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44" tIns="60922" rIns="121844" bIns="60922" rtlCol="0">
            <a:spAutoFit/>
          </a:bodyPr>
          <a:lstStyle>
            <a:defPPr>
              <a:defRPr lang="zh-CN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微软雅黑" panose="020B0503020204020204" charset="-122"/>
                <a:ea typeface="微软雅黑" panose="020B050302020402020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sz="1400" dirty="0"/>
              <a:t> </a:t>
            </a:r>
            <a:r>
              <a:rPr lang="en-US" altLang="zh-CN" sz="1400" dirty="0"/>
              <a:t>Academic customers</a:t>
            </a:r>
          </a:p>
        </p:txBody>
      </p:sp>
      <p:sp>
        <p:nvSpPr>
          <p:cNvPr id="45" name="文本占位符 4"/>
          <p:cNvSpPr txBox="1"/>
          <p:nvPr/>
        </p:nvSpPr>
        <p:spPr>
          <a:xfrm>
            <a:off x="2779939" y="2545154"/>
            <a:ext cx="1704842" cy="51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44" tIns="60922" rIns="121844" bIns="60922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000" kern="1200" smtClean="0">
                <a:solidFill>
                  <a:schemeClr val="bg1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20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6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600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Government customers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6748090" y="5685674"/>
            <a:ext cx="1644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Maps and images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Apps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sz="1400" dirty="0"/>
              <a:t>……</a:t>
            </a:r>
            <a:endParaRPr lang="zh-CN" altLang="en-US" sz="1400" dirty="0"/>
          </a:p>
        </p:txBody>
      </p:sp>
      <p:sp>
        <p:nvSpPr>
          <p:cNvPr id="52" name="文本占位符 4"/>
          <p:cNvSpPr txBox="1"/>
          <p:nvPr/>
        </p:nvSpPr>
        <p:spPr>
          <a:xfrm>
            <a:off x="5895669" y="5113269"/>
            <a:ext cx="1704842" cy="51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44" tIns="60922" rIns="121844" bIns="60922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000" kern="1200" smtClean="0">
                <a:solidFill>
                  <a:schemeClr val="bg1"/>
                </a:solidFill>
                <a:latin typeface="冬青黑体简体中文 W3" panose="020B0300000000000000" charset="-122"/>
                <a:ea typeface="冬青黑体简体中文 W3" panose="020B0300000000000000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20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600" kern="12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600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Individual customers</a:t>
            </a:r>
          </a:p>
        </p:txBody>
      </p:sp>
      <p:sp>
        <p:nvSpPr>
          <p:cNvPr id="53" name="矩形 52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Remote sensing data applications</a:t>
            </a:r>
          </a:p>
        </p:txBody>
      </p:sp>
      <p:pic>
        <p:nvPicPr>
          <p:cNvPr id="54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5"/>
          <p:cNvSpPr txBox="1">
            <a:spLocks noChangeArrowheads="1"/>
          </p:cNvSpPr>
          <p:nvPr/>
        </p:nvSpPr>
        <p:spPr bwMode="black">
          <a:xfrm>
            <a:off x="5296895" y="3531490"/>
            <a:ext cx="180079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>
                <a:latin typeface="Arial" panose="020B0604020202020204" pitchFamily="34" charset="0"/>
                <a:ea typeface="宋体" panose="02010600030101010101" pitchFamily="2" charset="-122"/>
              </a:rPr>
              <a:t>Remote sensing and NWP products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79" y="1065647"/>
            <a:ext cx="1781424" cy="13717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19" y="3264579"/>
            <a:ext cx="1981477" cy="12479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24" y="5142028"/>
            <a:ext cx="1839566" cy="18155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308" y="3264579"/>
            <a:ext cx="1619250" cy="1009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96" y="744663"/>
            <a:ext cx="1883827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7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E067BC-D46A-5E44-AC47-0E6BF838E372}"/>
              </a:ext>
            </a:extLst>
          </p:cNvPr>
          <p:cNvSpPr/>
          <p:nvPr/>
        </p:nvSpPr>
        <p:spPr>
          <a:xfrm>
            <a:off x="16398" y="5772158"/>
            <a:ext cx="2930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Groundwater control</a:t>
            </a:r>
            <a:endParaRPr lang="zh-CN" altLang="en-US" sz="1600" b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466D552-6000-436F-86C8-AC7598E1C907}"/>
              </a:ext>
            </a:extLst>
          </p:cNvPr>
          <p:cNvSpPr/>
          <p:nvPr/>
        </p:nvSpPr>
        <p:spPr>
          <a:xfrm>
            <a:off x="7366172" y="3073115"/>
            <a:ext cx="1846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Plant diseases monitoring</a:t>
            </a:r>
            <a:endParaRPr lang="zh-CN" altLang="en-US" b="1" dirty="0"/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5A48A380-95A3-45CF-A27E-A296D81A16FE}"/>
              </a:ext>
            </a:extLst>
          </p:cNvPr>
          <p:cNvSpPr txBox="1"/>
          <p:nvPr/>
        </p:nvSpPr>
        <p:spPr>
          <a:xfrm>
            <a:off x="3254514" y="5773939"/>
            <a:ext cx="220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ln>
                  <a:noFill/>
                </a:ln>
                <a:effectLst/>
                <a:uLnTx/>
                <a:uFillTx/>
                <a:latin typeface="+mn-ea"/>
                <a:sym typeface="+mn-ea"/>
              </a:rPr>
              <a:t>Disaster recovery</a:t>
            </a:r>
            <a:endParaRPr lang="zh-CN" altLang="en-US" b="1" noProof="0" dirty="0">
              <a:ln>
                <a:noFill/>
              </a:ln>
              <a:effectLst/>
              <a:uLnTx/>
              <a:uFillTx/>
              <a:latin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文本框 5">
            <a:extLst>
              <a:ext uri="{FF2B5EF4-FFF2-40B4-BE49-F238E27FC236}">
                <a16:creationId xmlns:a16="http://schemas.microsoft.com/office/drawing/2014/main" id="{A007B4C6-F681-40FB-B5BF-FF2C43B38374}"/>
              </a:ext>
            </a:extLst>
          </p:cNvPr>
          <p:cNvSpPr txBox="1"/>
          <p:nvPr/>
        </p:nvSpPr>
        <p:spPr>
          <a:xfrm>
            <a:off x="5852874" y="5709382"/>
            <a:ext cx="331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defRPr/>
            </a:pPr>
            <a:r>
              <a:rPr lang="en-US" altLang="zh-CN" sz="1600" b="1" kern="0" dirty="0">
                <a:latin typeface="微软雅黑"/>
                <a:ea typeface="微软雅黑"/>
                <a:cs typeface="+mn-ea"/>
                <a:sym typeface="+mn-ea"/>
              </a:rPr>
              <a:t>Marine environment</a:t>
            </a:r>
            <a:endParaRPr lang="zh-CN" altLang="en-US" sz="1600" b="1" kern="0" dirty="0">
              <a:latin typeface="微软雅黑"/>
              <a:ea typeface="微软雅黑"/>
              <a:cs typeface="+mn-ea"/>
              <a:sym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D8DD733-6DB3-4BD4-B990-868AB036DF1A}"/>
              </a:ext>
            </a:extLst>
          </p:cNvPr>
          <p:cNvSpPr/>
          <p:nvPr/>
        </p:nvSpPr>
        <p:spPr>
          <a:xfrm>
            <a:off x="9876045" y="3129790"/>
            <a:ext cx="20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/>
                <a:sym typeface="+mn-ea"/>
              </a:rPr>
              <a:t>Flood and drought monitoring</a:t>
            </a:r>
            <a:endParaRPr lang="zh-CN" altLang="en-US" sz="1400" dirty="0"/>
          </a:p>
        </p:txBody>
      </p:sp>
      <p:sp>
        <p:nvSpPr>
          <p:cNvPr id="41" name="文本框 5">
            <a:extLst>
              <a:ext uri="{FF2B5EF4-FFF2-40B4-BE49-F238E27FC236}">
                <a16:creationId xmlns:a16="http://schemas.microsoft.com/office/drawing/2014/main" id="{332DB599-65D3-43BF-AC12-90D374475ABE}"/>
              </a:ext>
            </a:extLst>
          </p:cNvPr>
          <p:cNvSpPr txBox="1"/>
          <p:nvPr/>
        </p:nvSpPr>
        <p:spPr>
          <a:xfrm>
            <a:off x="9479787" y="5749510"/>
            <a:ext cx="213759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defRPr/>
            </a:pPr>
            <a:r>
              <a:rPr lang="en-US" altLang="zh-CN" sz="1600" b="1" kern="0" dirty="0">
                <a:latin typeface="微软雅黑"/>
                <a:ea typeface="微软雅黑"/>
                <a:cs typeface="+mn-ea"/>
                <a:sym typeface="+mn-ea"/>
              </a:rPr>
              <a:t>Transportation</a:t>
            </a:r>
            <a:endParaRPr lang="zh-CN" altLang="en-US" sz="1600" b="1" kern="0" dirty="0">
              <a:latin typeface="微软雅黑"/>
              <a:ea typeface="微软雅黑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08708" y="214457"/>
            <a:ext cx="493138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Remote sensing data applications</a:t>
            </a: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9" y="13331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" y="1301045"/>
            <a:ext cx="2359356" cy="25056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99" y="1081607"/>
            <a:ext cx="2517866" cy="26397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15" y="996293"/>
            <a:ext cx="2658086" cy="2639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26" y="1299372"/>
            <a:ext cx="2952750" cy="1704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97" y="1337471"/>
            <a:ext cx="2095500" cy="162877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" y="4119053"/>
            <a:ext cx="2562583" cy="151468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53" y="4000897"/>
            <a:ext cx="2562225" cy="16192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81" y="3900189"/>
            <a:ext cx="2466975" cy="173355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0" y="3871489"/>
            <a:ext cx="2657846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7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761"/>
            <a:ext cx="5764192" cy="679823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11939" y="2632702"/>
            <a:ext cx="44862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394" y="1"/>
            <a:ext cx="3764606" cy="6858000"/>
          </a:xfrm>
          <a:prstGeom prst="rect">
            <a:avLst/>
          </a:prstGeom>
        </p:spPr>
      </p:pic>
      <p:sp>
        <p:nvSpPr>
          <p:cNvPr id="6" name="íslîde"/>
          <p:cNvSpPr>
            <a:spLocks noGrp="1"/>
          </p:cNvSpPr>
          <p:nvPr/>
        </p:nvSpPr>
        <p:spPr>
          <a:xfrm>
            <a:off x="1108430" y="5898948"/>
            <a:ext cx="7151913" cy="681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Serve</a:t>
            </a:r>
            <a:r>
              <a:rPr kumimoji="0" lang="zh-CN" alt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the</a:t>
            </a:r>
            <a:r>
              <a:rPr kumimoji="0" lang="zh-CN" alt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Earth</a:t>
            </a:r>
            <a:r>
              <a:rPr kumimoji="0" lang="zh-CN" alt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and</a:t>
            </a:r>
            <a:r>
              <a:rPr kumimoji="0" lang="zh-CN" alt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Space</a:t>
            </a:r>
            <a:r>
              <a:rPr kumimoji="0" lang="zh-CN" alt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 </a:t>
            </a:r>
            <a:r>
              <a:rPr kumimoji="0" lang="en-US" altLang="zh-CN" sz="1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Community</a:t>
            </a:r>
            <a:endParaRPr kumimoji="0" lang="zh-CN" altLang="en-US" sz="16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771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93" y="2255110"/>
            <a:ext cx="9173855" cy="4420217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966874" y="6327923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8708" y="1096972"/>
            <a:ext cx="11125201" cy="9541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PIESAT is a leading satellite operation and application service provider in China since 2008.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Introduction of PIESAT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ïŝḷîdê"/>
          <p:cNvSpPr txBox="1"/>
          <p:nvPr/>
        </p:nvSpPr>
        <p:spPr>
          <a:xfrm>
            <a:off x="5149521" y="3810847"/>
            <a:ext cx="794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Beijing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星形: 五角 112"/>
          <p:cNvSpPr/>
          <p:nvPr/>
        </p:nvSpPr>
        <p:spPr>
          <a:xfrm>
            <a:off x="5539388" y="3728692"/>
            <a:ext cx="148160" cy="142625"/>
          </a:xfrm>
          <a:prstGeom prst="star5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ïŝḷîdê"/>
          <p:cNvSpPr txBox="1"/>
          <p:nvPr/>
        </p:nvSpPr>
        <p:spPr>
          <a:xfrm>
            <a:off x="9583214" y="5154337"/>
            <a:ext cx="581923" cy="2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Chile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4843" y="5484499"/>
            <a:ext cx="56742" cy="54622"/>
          </a:xfrm>
          <a:prstGeom prst="ellipse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ïŝḷîdê"/>
          <p:cNvSpPr txBox="1"/>
          <p:nvPr/>
        </p:nvSpPr>
        <p:spPr>
          <a:xfrm>
            <a:off x="5650350" y="5412275"/>
            <a:ext cx="786825" cy="2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Australia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987021" y="5445656"/>
            <a:ext cx="56742" cy="54622"/>
          </a:xfrm>
          <a:prstGeom prst="ellipse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işḷíḓê"/>
          <p:cNvSpPr/>
          <p:nvPr/>
        </p:nvSpPr>
        <p:spPr>
          <a:xfrm>
            <a:off x="3926649" y="4610540"/>
            <a:ext cx="53590" cy="57657"/>
          </a:xfrm>
          <a:prstGeom prst="ellipse">
            <a:avLst/>
          </a:prstGeom>
          <a:noFill/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ïŝḷîdê"/>
          <p:cNvSpPr txBox="1"/>
          <p:nvPr/>
        </p:nvSpPr>
        <p:spPr>
          <a:xfrm>
            <a:off x="2972750" y="4512220"/>
            <a:ext cx="922376" cy="2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Ethiopia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603924" y="2902682"/>
            <a:ext cx="1237610" cy="285858"/>
            <a:chOff x="7576" y="3193"/>
            <a:chExt cx="1963" cy="471"/>
          </a:xfrm>
          <a:noFill/>
        </p:grpSpPr>
        <p:sp>
          <p:nvSpPr>
            <p:cNvPr id="45" name="ïŝḷîdê"/>
            <p:cNvSpPr txBox="1"/>
            <p:nvPr/>
          </p:nvSpPr>
          <p:spPr>
            <a:xfrm>
              <a:off x="7576" y="3193"/>
              <a:ext cx="1963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United</a:t>
              </a: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Kingdom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9167" y="3574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59819" y="3014959"/>
            <a:ext cx="1262829" cy="253691"/>
            <a:chOff x="9545" y="3286"/>
            <a:chExt cx="2003" cy="418"/>
          </a:xfrm>
          <a:noFill/>
        </p:grpSpPr>
        <p:sp>
          <p:nvSpPr>
            <p:cNvPr id="43" name="ïŝḷîdê"/>
            <p:cNvSpPr txBox="1"/>
            <p:nvPr/>
          </p:nvSpPr>
          <p:spPr>
            <a:xfrm>
              <a:off x="9736" y="3286"/>
              <a:ext cx="1812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Denmark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9545" y="3519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47286" y="3315382"/>
            <a:ext cx="1106473" cy="362329"/>
            <a:chOff x="7954" y="3769"/>
            <a:chExt cx="1755" cy="597"/>
          </a:xfrm>
          <a:noFill/>
        </p:grpSpPr>
        <p:sp>
          <p:nvSpPr>
            <p:cNvPr id="41" name="ïŝḷîdê"/>
            <p:cNvSpPr txBox="1"/>
            <p:nvPr/>
          </p:nvSpPr>
          <p:spPr>
            <a:xfrm>
              <a:off x="7954" y="3948"/>
              <a:ext cx="1755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Switzerland</a:t>
              </a:r>
            </a:p>
          </p:txBody>
        </p:sp>
        <p:sp>
          <p:nvSpPr>
            <p:cNvPr id="42" name="椭圆 41"/>
            <p:cNvSpPr/>
            <p:nvPr/>
          </p:nvSpPr>
          <p:spPr>
            <a:xfrm>
              <a:off x="9571" y="3769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13653" y="3294747"/>
            <a:ext cx="929311" cy="253691"/>
            <a:chOff x="10127" y="3686"/>
            <a:chExt cx="1474" cy="418"/>
          </a:xfrm>
          <a:noFill/>
        </p:grpSpPr>
        <p:sp>
          <p:nvSpPr>
            <p:cNvPr id="39" name="ïŝḷîdê"/>
            <p:cNvSpPr txBox="1"/>
            <p:nvPr/>
          </p:nvSpPr>
          <p:spPr>
            <a:xfrm>
              <a:off x="10209" y="3686"/>
              <a:ext cx="1392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Romania</a:t>
              </a:r>
            </a:p>
          </p:txBody>
        </p:sp>
        <p:sp>
          <p:nvSpPr>
            <p:cNvPr id="40" name="椭圆 39"/>
            <p:cNvSpPr/>
            <p:nvPr/>
          </p:nvSpPr>
          <p:spPr>
            <a:xfrm>
              <a:off x="10127" y="3850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646095" y="3911979"/>
            <a:ext cx="622273" cy="289499"/>
            <a:chOff x="10067" y="4377"/>
            <a:chExt cx="987" cy="477"/>
          </a:xfrm>
          <a:noFill/>
        </p:grpSpPr>
        <p:sp>
          <p:nvSpPr>
            <p:cNvPr id="37" name="ïŝḷîdê"/>
            <p:cNvSpPr txBox="1"/>
            <p:nvPr/>
          </p:nvSpPr>
          <p:spPr>
            <a:xfrm>
              <a:off x="10067" y="4377"/>
              <a:ext cx="911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UAE</a:t>
              </a:r>
            </a:p>
          </p:txBody>
        </p:sp>
        <p:sp>
          <p:nvSpPr>
            <p:cNvPr id="38" name="椭圆 37"/>
            <p:cNvSpPr/>
            <p:nvPr/>
          </p:nvSpPr>
          <p:spPr>
            <a:xfrm>
              <a:off x="10964" y="4764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80509" y="4189680"/>
            <a:ext cx="1172041" cy="415737"/>
            <a:chOff x="13090" y="4145"/>
            <a:chExt cx="1859" cy="685"/>
          </a:xfrm>
          <a:noFill/>
        </p:grpSpPr>
        <p:sp>
          <p:nvSpPr>
            <p:cNvPr id="35" name="ïŝḷîdê"/>
            <p:cNvSpPr txBox="1"/>
            <p:nvPr/>
          </p:nvSpPr>
          <p:spPr>
            <a:xfrm>
              <a:off x="13216" y="4145"/>
              <a:ext cx="1733" cy="6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Hong</a:t>
              </a: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Kong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(China)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3090" y="4554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72249" y="4367774"/>
            <a:ext cx="761606" cy="367791"/>
            <a:chOff x="11613" y="4932"/>
            <a:chExt cx="1208" cy="606"/>
          </a:xfrm>
          <a:noFill/>
        </p:grpSpPr>
        <p:sp>
          <p:nvSpPr>
            <p:cNvPr id="33" name="ïŝḷîdê"/>
            <p:cNvSpPr txBox="1"/>
            <p:nvPr/>
          </p:nvSpPr>
          <p:spPr>
            <a:xfrm>
              <a:off x="11613" y="5120"/>
              <a:ext cx="1208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Thailand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2617" y="4932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19007" y="4178416"/>
            <a:ext cx="542834" cy="253691"/>
            <a:chOff x="12022" y="4362"/>
            <a:chExt cx="861" cy="418"/>
          </a:xfrm>
          <a:noFill/>
        </p:grpSpPr>
        <p:sp>
          <p:nvSpPr>
            <p:cNvPr id="31" name="ïŝḷîdê"/>
            <p:cNvSpPr txBox="1"/>
            <p:nvPr/>
          </p:nvSpPr>
          <p:spPr>
            <a:xfrm>
              <a:off x="12022" y="4362"/>
              <a:ext cx="861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Laos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2662" y="4609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338268" y="4487336"/>
            <a:ext cx="1047839" cy="253691"/>
            <a:chOff x="12768" y="5065"/>
            <a:chExt cx="1662" cy="418"/>
          </a:xfrm>
          <a:noFill/>
        </p:grpSpPr>
        <p:sp>
          <p:nvSpPr>
            <p:cNvPr id="29" name="ïŝḷîdê"/>
            <p:cNvSpPr txBox="1"/>
            <p:nvPr/>
          </p:nvSpPr>
          <p:spPr>
            <a:xfrm>
              <a:off x="12902" y="5065"/>
              <a:ext cx="1528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Cambodia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2768" y="5065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86119" y="4790799"/>
            <a:ext cx="897787" cy="264009"/>
            <a:chOff x="11499" y="5406"/>
            <a:chExt cx="1424" cy="435"/>
          </a:xfrm>
          <a:noFill/>
        </p:grpSpPr>
        <p:sp>
          <p:nvSpPr>
            <p:cNvPr id="27" name="ïŝḷîdê"/>
            <p:cNvSpPr txBox="1"/>
            <p:nvPr/>
          </p:nvSpPr>
          <p:spPr>
            <a:xfrm>
              <a:off x="11499" y="5423"/>
              <a:ext cx="1424" cy="4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Singapore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2669" y="5406"/>
              <a:ext cx="90" cy="90"/>
            </a:xfrm>
            <a:prstGeom prst="ellipse">
              <a:avLst/>
            </a:prstGeom>
            <a:grpFill/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8" name="文本框 642"/>
          <p:cNvSpPr txBox="1"/>
          <p:nvPr/>
        </p:nvSpPr>
        <p:spPr>
          <a:xfrm>
            <a:off x="178875" y="5984656"/>
            <a:ext cx="18163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Wholly-owned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Subsidiaries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462901" y="5042183"/>
            <a:ext cx="1390443" cy="1092607"/>
            <a:chOff x="780663" y="3064103"/>
            <a:chExt cx="1390443" cy="1092607"/>
          </a:xfrm>
        </p:grpSpPr>
        <p:sp>
          <p:nvSpPr>
            <p:cNvPr id="50" name="文本框 2"/>
            <p:cNvSpPr txBox="1"/>
            <p:nvPr/>
          </p:nvSpPr>
          <p:spPr>
            <a:xfrm>
              <a:off x="780663" y="3064103"/>
              <a:ext cx="1136850" cy="1092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00" b="1" i="0" u="none" strike="noStrike" kern="1200" cap="none" spc="-30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charset="0"/>
                </a:rPr>
                <a:t>15</a:t>
              </a:r>
              <a:endParaRPr kumimoji="1" lang="zh-CN" altLang="en-US" sz="65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endParaRPr>
            </a:p>
          </p:txBody>
        </p:sp>
        <p:sp>
          <p:nvSpPr>
            <p:cNvPr id="51" name="文本框 230"/>
            <p:cNvSpPr txBox="1"/>
            <p:nvPr/>
          </p:nvSpPr>
          <p:spPr>
            <a:xfrm>
              <a:off x="1819652" y="3684418"/>
              <a:ext cx="3514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2" name="椭圆 51"/>
          <p:cNvSpPr/>
          <p:nvPr/>
        </p:nvSpPr>
        <p:spPr>
          <a:xfrm>
            <a:off x="128250" y="4874185"/>
            <a:ext cx="1873289" cy="187328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39" y="173885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椭圆 53"/>
          <p:cNvSpPr/>
          <p:nvPr/>
        </p:nvSpPr>
        <p:spPr>
          <a:xfrm>
            <a:off x="4460679" y="3972990"/>
            <a:ext cx="56742" cy="54622"/>
          </a:xfrm>
          <a:prstGeom prst="ellipse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4708008" y="4220327"/>
            <a:ext cx="56742" cy="54622"/>
          </a:xfrm>
          <a:prstGeom prst="ellipse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ïŝḷîdê"/>
          <p:cNvSpPr txBox="1"/>
          <p:nvPr/>
        </p:nvSpPr>
        <p:spPr>
          <a:xfrm>
            <a:off x="4489050" y="4179887"/>
            <a:ext cx="542834" cy="2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b="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India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8" name="ïŝḷîdê"/>
          <p:cNvSpPr txBox="1"/>
          <p:nvPr/>
        </p:nvSpPr>
        <p:spPr>
          <a:xfrm>
            <a:off x="4156194" y="3812118"/>
            <a:ext cx="8321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b="1" noProof="0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Pakistan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5579738" y="3800004"/>
            <a:ext cx="70612" cy="713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43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7" name="Shape 395">
            <a:extLst>
              <a:ext uri="{FF2B5EF4-FFF2-40B4-BE49-F238E27FC236}">
                <a16:creationId xmlns:a16="http://schemas.microsoft.com/office/drawing/2014/main" id="{35BD2F2B-C9F6-7148-9192-98B3E7139DB0}"/>
              </a:ext>
            </a:extLst>
          </p:cNvPr>
          <p:cNvSpPr/>
          <p:nvPr/>
        </p:nvSpPr>
        <p:spPr>
          <a:xfrm>
            <a:off x="7015861" y="3505804"/>
            <a:ext cx="4627496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Ecological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Environment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Shape 396">
            <a:extLst>
              <a:ext uri="{FF2B5EF4-FFF2-40B4-BE49-F238E27FC236}">
                <a16:creationId xmlns:a16="http://schemas.microsoft.com/office/drawing/2014/main" id="{DE26AA5B-92DA-4249-85DB-6578BC20A884}"/>
              </a:ext>
            </a:extLst>
          </p:cNvPr>
          <p:cNvSpPr/>
          <p:nvPr/>
        </p:nvSpPr>
        <p:spPr>
          <a:xfrm>
            <a:off x="7014641" y="3961445"/>
            <a:ext cx="4475212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Meteorology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Ocean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Shape 397">
            <a:extLst>
              <a:ext uri="{FF2B5EF4-FFF2-40B4-BE49-F238E27FC236}">
                <a16:creationId xmlns:a16="http://schemas.microsoft.com/office/drawing/2014/main" id="{9D586B90-164B-3744-B332-5C802D10EFE7}"/>
              </a:ext>
            </a:extLst>
          </p:cNvPr>
          <p:cNvSpPr/>
          <p:nvPr/>
        </p:nvSpPr>
        <p:spPr>
          <a:xfrm>
            <a:off x="7015862" y="3018814"/>
            <a:ext cx="4823063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Emergency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Management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Shape 398">
            <a:extLst>
              <a:ext uri="{FF2B5EF4-FFF2-40B4-BE49-F238E27FC236}">
                <a16:creationId xmlns:a16="http://schemas.microsoft.com/office/drawing/2014/main" id="{4CA83371-B120-104B-B043-ED85C0A39709}"/>
              </a:ext>
            </a:extLst>
          </p:cNvPr>
          <p:cNvSpPr/>
          <p:nvPr/>
        </p:nvSpPr>
        <p:spPr>
          <a:xfrm>
            <a:off x="7035193" y="4417086"/>
            <a:ext cx="3902940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Smart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Agriculture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Shape 399">
            <a:extLst>
              <a:ext uri="{FF2B5EF4-FFF2-40B4-BE49-F238E27FC236}">
                <a16:creationId xmlns:a16="http://schemas.microsoft.com/office/drawing/2014/main" id="{72875AB4-3115-AA49-AF63-9F90BED9A703}"/>
              </a:ext>
            </a:extLst>
          </p:cNvPr>
          <p:cNvSpPr/>
          <p:nvPr/>
        </p:nvSpPr>
        <p:spPr>
          <a:xfrm>
            <a:off x="7014641" y="4920836"/>
            <a:ext cx="4029577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Spatial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Monitoring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296AF00-1A24-E648-8C61-272FE6EEE841}"/>
              </a:ext>
            </a:extLst>
          </p:cNvPr>
          <p:cNvSpPr txBox="1">
            <a:spLocks/>
          </p:cNvSpPr>
          <p:nvPr/>
        </p:nvSpPr>
        <p:spPr>
          <a:xfrm>
            <a:off x="1153351" y="1009771"/>
            <a:ext cx="9890867" cy="8672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PIE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-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Pixel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Information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Expert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Flagship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software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product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for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lang="en-US" altLang="zh-CN" sz="2400" b="0" kern="0" dirty="0">
                <a:solidFill>
                  <a:schemeClr val="tx1"/>
                </a:solidFill>
                <a:latin typeface="+mj-ea"/>
                <a:ea typeface="+mj-ea"/>
              </a:rPr>
              <a:t>remote</a:t>
            </a:r>
            <a:r>
              <a:rPr lang="zh-CN" altLang="en-US" sz="2400" b="0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CN" sz="2400" b="0" kern="0" dirty="0">
                <a:solidFill>
                  <a:schemeClr val="tx1"/>
                </a:solidFill>
                <a:latin typeface="+mj-ea"/>
                <a:ea typeface="+mj-ea"/>
              </a:rPr>
              <a:t>sensing</a:t>
            </a:r>
            <a:r>
              <a:rPr lang="zh-CN" altLang="en-US" sz="2400" b="0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CN" sz="2400" b="0" kern="0" dirty="0">
                <a:solidFill>
                  <a:schemeClr val="tx1"/>
                </a:solidFill>
                <a:latin typeface="+mj-ea"/>
                <a:ea typeface="+mj-ea"/>
              </a:rPr>
              <a:t>data</a:t>
            </a:r>
            <a:r>
              <a:rPr lang="zh-CN" altLang="en-US" sz="2400" b="0" kern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zh-CN" sz="2400" b="0" kern="0" dirty="0">
                <a:solidFill>
                  <a:schemeClr val="tx1"/>
                </a:solidFill>
                <a:latin typeface="+mj-ea"/>
                <a:ea typeface="+mj-ea"/>
              </a:rPr>
              <a:t>processing</a:t>
            </a:r>
            <a:r>
              <a:rPr lang="en-US" altLang="zh-CN" sz="2400" b="0" kern="0" dirty="0">
                <a:solidFill>
                  <a:schemeClr val="tx1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8" name="Shape 394">
            <a:extLst>
              <a:ext uri="{FF2B5EF4-FFF2-40B4-BE49-F238E27FC236}">
                <a16:creationId xmlns:a16="http://schemas.microsoft.com/office/drawing/2014/main" id="{F9BFD343-FE17-624D-B39E-0FA23582E276}"/>
              </a:ext>
            </a:extLst>
          </p:cNvPr>
          <p:cNvSpPr/>
          <p:nvPr/>
        </p:nvSpPr>
        <p:spPr>
          <a:xfrm>
            <a:off x="7015862" y="2563173"/>
            <a:ext cx="3834010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Natural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Resource</a:t>
            </a:r>
            <a:r>
              <a:rPr lang="zh-CN" altLang="en-US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Application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Shape 399">
            <a:extLst>
              <a:ext uri="{FF2B5EF4-FFF2-40B4-BE49-F238E27FC236}">
                <a16:creationId xmlns:a16="http://schemas.microsoft.com/office/drawing/2014/main" id="{9693E597-8F12-F547-801E-AA250EDA074C}"/>
              </a:ext>
            </a:extLst>
          </p:cNvPr>
          <p:cNvSpPr/>
          <p:nvPr/>
        </p:nvSpPr>
        <p:spPr>
          <a:xfrm>
            <a:off x="7035193" y="5325839"/>
            <a:ext cx="983871" cy="353891"/>
          </a:xfrm>
          <a:prstGeom prst="rect">
            <a:avLst/>
          </a:prstGeom>
          <a:ln w="12700">
            <a:miter lim="400000"/>
          </a:ln>
        </p:spPr>
        <p:txBody>
          <a:bodyPr wrap="none" lIns="22834" tIns="22834" rIns="22834" bIns="22834">
            <a:spAutoFit/>
          </a:bodyPr>
          <a:lstStyle>
            <a:lvl1pPr algn="ctr">
              <a:defRPr sz="2000">
                <a:solidFill>
                  <a:srgbClr val="3244F1"/>
                </a:solidFill>
                <a:latin typeface="Source Han Sans CN Medium"/>
                <a:ea typeface="Source Han Sans CN Medium"/>
                <a:cs typeface="Source Han Sans CN Medium"/>
                <a:sym typeface="Source Han Sans CN Medium"/>
              </a:defRPr>
            </a:lvl1pPr>
          </a:lstStyle>
          <a:p>
            <a:pPr hangingPunct="0"/>
            <a:r>
              <a:rPr lang="en-US" altLang="zh-CN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More…</a:t>
            </a:r>
            <a:endParaRPr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Introduction of PIESAT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5" y="2238904"/>
            <a:ext cx="5939774" cy="40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1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3" name="TextBox 62"/>
          <p:cNvSpPr txBox="1"/>
          <p:nvPr/>
        </p:nvSpPr>
        <p:spPr>
          <a:xfrm>
            <a:off x="4553229" y="1992504"/>
            <a:ext cx="7702357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5954"/>
              </a:buClr>
              <a:buSzPct val="120000"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sym typeface="+mn-ea"/>
              </a:rPr>
              <a:t>Spatial infrastructure planning and construction</a:t>
            </a:r>
          </a:p>
        </p:txBody>
      </p:sp>
      <p:sp>
        <p:nvSpPr>
          <p:cNvPr id="120" name="矩形 119"/>
          <p:cNvSpPr/>
          <p:nvPr/>
        </p:nvSpPr>
        <p:spPr>
          <a:xfrm>
            <a:off x="297066" y="1126649"/>
            <a:ext cx="11137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With a long period of technological research and accumulation, PIESAT</a:t>
            </a:r>
            <a:r>
              <a:rPr lang="zh-CN" alt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has been</a:t>
            </a:r>
            <a:r>
              <a:rPr lang="zh-CN" alt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participating in the planning and construction of national civil</a:t>
            </a:r>
            <a:r>
              <a:rPr lang="zh-CN" alt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zh-CN" alt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zh-CN" alt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kern="0" dirty="0">
                <a:latin typeface="Arial" panose="020B0604020202020204" pitchFamily="34" charset="0"/>
                <a:cs typeface="Arial" panose="020B0604020202020204" pitchFamily="34" charset="0"/>
              </a:rPr>
              <a:t>projects. </a:t>
            </a:r>
          </a:p>
        </p:txBody>
      </p:sp>
      <p:sp>
        <p:nvSpPr>
          <p:cNvPr id="122" name="矩形 121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Introduction of PIESAT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" y="486554"/>
            <a:ext cx="11839458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4165242" y="4445529"/>
            <a:ext cx="3499836" cy="795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AutoShape 6"/>
          <p:cNvSpPr/>
          <p:nvPr/>
        </p:nvSpPr>
        <p:spPr bwMode="auto">
          <a:xfrm rot="16200000">
            <a:off x="5735773" y="-796071"/>
            <a:ext cx="358775" cy="10071651"/>
          </a:xfrm>
          <a:prstGeom prst="leftBrace">
            <a:avLst>
              <a:gd name="adj1" fmla="val 137131"/>
              <a:gd name="adj2" fmla="val 50000"/>
            </a:avLst>
          </a:prstGeom>
          <a:noFill/>
          <a:ln w="76200">
            <a:solidFill>
              <a:srgbClr val="003366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zh-CN" altLang="en-US" sz="2400" kern="0">
              <a:latin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0263" y="5416685"/>
            <a:ext cx="10777635" cy="812340"/>
          </a:xfrm>
          <a:prstGeom prst="rect">
            <a:avLst/>
          </a:prstGeom>
          <a:solidFill>
            <a:srgbClr val="FFCCFF"/>
          </a:solidFill>
          <a:scene3d>
            <a:camera prst="perspectiveRelaxedModerately"/>
            <a:lightRig rig="threePt" dir="t"/>
          </a:scene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351094" y="4518402"/>
            <a:ext cx="3157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kumimoji="1" lang="zh-CN" alt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kumimoji="1" lang="zh-CN" alt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kumimoji="1" lang="zh-CN" alt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  <a:p>
            <a:pPr algn="ctr">
              <a:defRPr/>
            </a:pP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24/7</a:t>
            </a:r>
            <a:r>
              <a:rPr kumimoji="1" lang="zh-CN" altLang="en-US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kumimoji="1" lang="zh-CN" altLang="en-US" sz="20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17"/>
          <p:cNvGrpSpPr/>
          <p:nvPr/>
        </p:nvGrpSpPr>
        <p:grpSpPr bwMode="auto">
          <a:xfrm>
            <a:off x="5777848" y="5277666"/>
            <a:ext cx="2609025" cy="708034"/>
            <a:chOff x="864" y="1934"/>
            <a:chExt cx="792" cy="4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868" y="1934"/>
              <a:ext cx="788" cy="482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zh-CN" altLang="en-US" b="1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864" y="2027"/>
              <a:ext cx="787" cy="25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 kumimoji="1" sz="1400" b="0" i="0" u="none" strike="noStrike" kern="0" cap="none" spc="0" normalizeH="0" baseline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Easy</a:t>
              </a:r>
              <a:r>
                <a:rPr lang="zh-CN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login</a:t>
              </a:r>
              <a:r>
                <a:rPr lang="zh-CN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zh-CN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endPara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0"/>
          <p:cNvGrpSpPr/>
          <p:nvPr/>
        </p:nvGrpSpPr>
        <p:grpSpPr bwMode="auto">
          <a:xfrm>
            <a:off x="8536442" y="5264031"/>
            <a:ext cx="2965800" cy="721255"/>
            <a:chOff x="1746" y="1933"/>
            <a:chExt cx="604" cy="35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1746" y="1933"/>
              <a:ext cx="544" cy="357"/>
            </a:xfrm>
            <a:prstGeom prst="roundRect">
              <a:avLst>
                <a:gd name="adj" fmla="val 16667"/>
              </a:avLst>
            </a:prstGeom>
            <a:grpFill/>
            <a:ln w="9525" algn="ctr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zh-CN" altLang="en-US" b="1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1806" y="2007"/>
              <a:ext cx="544" cy="18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Get</a:t>
              </a:r>
              <a:r>
                <a:rPr lang="zh-CN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zh-CN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zh-CN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need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0"/>
          <p:cNvGrpSpPr/>
          <p:nvPr/>
        </p:nvGrpSpPr>
        <p:grpSpPr bwMode="auto">
          <a:xfrm>
            <a:off x="763678" y="5304011"/>
            <a:ext cx="2362628" cy="673680"/>
            <a:chOff x="1156" y="1299"/>
            <a:chExt cx="816" cy="3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AutoShape 31"/>
            <p:cNvSpPr>
              <a:spLocks noChangeArrowheads="1"/>
            </p:cNvSpPr>
            <p:nvPr/>
          </p:nvSpPr>
          <p:spPr bwMode="auto">
            <a:xfrm>
              <a:off x="1156" y="1299"/>
              <a:ext cx="816" cy="363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zh-CN" altLang="en-US" b="1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1156" y="1306"/>
              <a:ext cx="816" cy="34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kumimoji="1" lang="zh-CN" altLang="en-US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professionals</a:t>
              </a:r>
              <a:r>
                <a:rPr kumimoji="1" lang="zh-CN" altLang="en-US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required</a:t>
              </a:r>
              <a:endParaRPr kumimoji="1" lang="zh-CN" altLang="en-US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3"/>
          <p:cNvGrpSpPr/>
          <p:nvPr/>
        </p:nvGrpSpPr>
        <p:grpSpPr bwMode="auto">
          <a:xfrm>
            <a:off x="3233582" y="5299370"/>
            <a:ext cx="2382895" cy="673680"/>
            <a:chOff x="2178" y="1222"/>
            <a:chExt cx="823" cy="3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AutoShape 34"/>
            <p:cNvSpPr>
              <a:spLocks noChangeArrowheads="1"/>
            </p:cNvSpPr>
            <p:nvPr/>
          </p:nvSpPr>
          <p:spPr bwMode="auto">
            <a:xfrm>
              <a:off x="2185" y="1222"/>
              <a:ext cx="816" cy="363"/>
            </a:xfrm>
            <a:prstGeom prst="roundRect">
              <a:avLst>
                <a:gd name="adj" fmla="val 16667"/>
              </a:avLst>
            </a:prstGeom>
            <a:grpFill/>
            <a:ln w="9525" cap="rnd">
              <a:noFill/>
              <a:prstDash val="sysDot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zh-CN" altLang="en-US" b="1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2178" y="1227"/>
              <a:ext cx="816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kumimoji="1" lang="zh-CN" altLang="en-US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professional</a:t>
              </a:r>
              <a:r>
                <a:rPr kumimoji="1" lang="zh-CN" altLang="en-US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equipment</a:t>
              </a:r>
              <a:r>
                <a:rPr kumimoji="1" lang="zh-CN" altLang="en-US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zh-CN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required</a:t>
              </a:r>
              <a:endParaRPr kumimoji="1" lang="zh-CN" altLang="en-US" b="1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497080" y="6173235"/>
            <a:ext cx="10944000" cy="553057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44"/>
          <p:cNvSpPr/>
          <p:nvPr/>
        </p:nvSpPr>
        <p:spPr bwMode="auto">
          <a:xfrm>
            <a:off x="8310706" y="2754305"/>
            <a:ext cx="1488045" cy="1337413"/>
          </a:xfrm>
          <a:custGeom>
            <a:avLst/>
            <a:gdLst>
              <a:gd name="T0" fmla="*/ 1148 w 1148"/>
              <a:gd name="T1" fmla="*/ 515 h 1030"/>
              <a:gd name="T2" fmla="*/ 1019 w 1148"/>
              <a:gd name="T3" fmla="*/ 412 h 1030"/>
              <a:gd name="T4" fmla="*/ 515 w 1148"/>
              <a:gd name="T5" fmla="*/ 0 h 1030"/>
              <a:gd name="T6" fmla="*/ 0 w 1148"/>
              <a:gd name="T7" fmla="*/ 515 h 1030"/>
              <a:gd name="T8" fmla="*/ 515 w 1148"/>
              <a:gd name="T9" fmla="*/ 1030 h 1030"/>
              <a:gd name="T10" fmla="*/ 1019 w 1148"/>
              <a:gd name="T11" fmla="*/ 618 h 1030"/>
              <a:gd name="T12" fmla="*/ 1148 w 1148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8" h="1030">
                <a:moveTo>
                  <a:pt x="1148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lnTo>
                  <a:pt x="1148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45"/>
          <p:cNvSpPr>
            <a:spLocks noEditPoints="1"/>
          </p:cNvSpPr>
          <p:nvPr/>
        </p:nvSpPr>
        <p:spPr bwMode="auto">
          <a:xfrm>
            <a:off x="8310706" y="2754305"/>
            <a:ext cx="1488045" cy="1337413"/>
          </a:xfrm>
          <a:custGeom>
            <a:avLst/>
            <a:gdLst>
              <a:gd name="T0" fmla="*/ 1019 w 1148"/>
              <a:gd name="T1" fmla="*/ 412 h 1030"/>
              <a:gd name="T2" fmla="*/ 515 w 1148"/>
              <a:gd name="T3" fmla="*/ 0 h 1030"/>
              <a:gd name="T4" fmla="*/ 0 w 1148"/>
              <a:gd name="T5" fmla="*/ 515 h 1030"/>
              <a:gd name="T6" fmla="*/ 515 w 1148"/>
              <a:gd name="T7" fmla="*/ 1030 h 1030"/>
              <a:gd name="T8" fmla="*/ 1019 w 1148"/>
              <a:gd name="T9" fmla="*/ 618 h 1030"/>
              <a:gd name="T10" fmla="*/ 1148 w 1148"/>
              <a:gd name="T11" fmla="*/ 515 h 1030"/>
              <a:gd name="T12" fmla="*/ 1019 w 1148"/>
              <a:gd name="T13" fmla="*/ 412 h 1030"/>
              <a:gd name="T14" fmla="*/ 515 w 1148"/>
              <a:gd name="T15" fmla="*/ 979 h 1030"/>
              <a:gd name="T16" fmla="*/ 51 w 1148"/>
              <a:gd name="T17" fmla="*/ 515 h 1030"/>
              <a:gd name="T18" fmla="*/ 515 w 1148"/>
              <a:gd name="T19" fmla="*/ 51 h 1030"/>
              <a:gd name="T20" fmla="*/ 979 w 1148"/>
              <a:gd name="T21" fmla="*/ 515 h 1030"/>
              <a:gd name="T22" fmla="*/ 515 w 1148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8" h="1030">
                <a:moveTo>
                  <a:pt x="1019" y="412"/>
                </a:move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cubicBezTo>
                  <a:pt x="1148" y="515"/>
                  <a:pt x="1148" y="515"/>
                  <a:pt x="1148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8" y="979"/>
                  <a:pt x="51" y="771"/>
                  <a:pt x="51" y="515"/>
                </a:cubicBezTo>
                <a:cubicBezTo>
                  <a:pt x="51" y="259"/>
                  <a:pt x="258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4" name="Freeform 46"/>
          <p:cNvSpPr/>
          <p:nvPr/>
        </p:nvSpPr>
        <p:spPr bwMode="auto">
          <a:xfrm>
            <a:off x="6811360" y="2747597"/>
            <a:ext cx="1489305" cy="1337413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Freeform 47"/>
          <p:cNvSpPr>
            <a:spLocks noEditPoints="1"/>
          </p:cNvSpPr>
          <p:nvPr/>
        </p:nvSpPr>
        <p:spPr bwMode="auto">
          <a:xfrm>
            <a:off x="6811360" y="2747597"/>
            <a:ext cx="1489305" cy="1337413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6" name="Freeform 40"/>
          <p:cNvSpPr/>
          <p:nvPr/>
        </p:nvSpPr>
        <p:spPr bwMode="auto">
          <a:xfrm>
            <a:off x="5295524" y="2747597"/>
            <a:ext cx="1489305" cy="1337413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Freeform 41"/>
          <p:cNvSpPr>
            <a:spLocks noEditPoints="1"/>
          </p:cNvSpPr>
          <p:nvPr/>
        </p:nvSpPr>
        <p:spPr bwMode="auto">
          <a:xfrm>
            <a:off x="5295524" y="2747597"/>
            <a:ext cx="1489305" cy="1337413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4BAEE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8" name="Freeform 42"/>
          <p:cNvSpPr/>
          <p:nvPr/>
        </p:nvSpPr>
        <p:spPr bwMode="auto">
          <a:xfrm>
            <a:off x="3786137" y="2747597"/>
            <a:ext cx="1489305" cy="1337413"/>
          </a:xfrm>
          <a:custGeom>
            <a:avLst/>
            <a:gdLst>
              <a:gd name="T0" fmla="*/ 1149 w 1149"/>
              <a:gd name="T1" fmla="*/ 515 h 1030"/>
              <a:gd name="T2" fmla="*/ 1019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19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1" y="853"/>
                  <a:pt x="1019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Freeform 43"/>
          <p:cNvSpPr>
            <a:spLocks noEditPoints="1"/>
          </p:cNvSpPr>
          <p:nvPr/>
        </p:nvSpPr>
        <p:spPr bwMode="auto">
          <a:xfrm>
            <a:off x="3786137" y="2747597"/>
            <a:ext cx="1489305" cy="1337413"/>
          </a:xfrm>
          <a:custGeom>
            <a:avLst/>
            <a:gdLst>
              <a:gd name="T0" fmla="*/ 1019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19 w 1149"/>
              <a:gd name="T9" fmla="*/ 618 h 1030"/>
              <a:gd name="T10" fmla="*/ 1149 w 1149"/>
              <a:gd name="T11" fmla="*/ 515 h 1030"/>
              <a:gd name="T12" fmla="*/ 1019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19" y="412"/>
                </a:moveTo>
                <a:cubicBezTo>
                  <a:pt x="971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1" y="853"/>
                  <a:pt x="1019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0" name="Freeform 44"/>
          <p:cNvSpPr/>
          <p:nvPr/>
        </p:nvSpPr>
        <p:spPr bwMode="auto">
          <a:xfrm>
            <a:off x="2225807" y="2761013"/>
            <a:ext cx="1488045" cy="1337413"/>
          </a:xfrm>
          <a:custGeom>
            <a:avLst/>
            <a:gdLst>
              <a:gd name="T0" fmla="*/ 1148 w 1148"/>
              <a:gd name="T1" fmla="*/ 515 h 1030"/>
              <a:gd name="T2" fmla="*/ 1019 w 1148"/>
              <a:gd name="T3" fmla="*/ 412 h 1030"/>
              <a:gd name="T4" fmla="*/ 515 w 1148"/>
              <a:gd name="T5" fmla="*/ 0 h 1030"/>
              <a:gd name="T6" fmla="*/ 0 w 1148"/>
              <a:gd name="T7" fmla="*/ 515 h 1030"/>
              <a:gd name="T8" fmla="*/ 515 w 1148"/>
              <a:gd name="T9" fmla="*/ 1030 h 1030"/>
              <a:gd name="T10" fmla="*/ 1019 w 1148"/>
              <a:gd name="T11" fmla="*/ 618 h 1030"/>
              <a:gd name="T12" fmla="*/ 1148 w 1148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8" h="1030">
                <a:moveTo>
                  <a:pt x="1148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lnTo>
                  <a:pt x="1148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Freeform 45"/>
          <p:cNvSpPr>
            <a:spLocks noEditPoints="1"/>
          </p:cNvSpPr>
          <p:nvPr/>
        </p:nvSpPr>
        <p:spPr bwMode="auto">
          <a:xfrm>
            <a:off x="2225807" y="2761013"/>
            <a:ext cx="1488045" cy="1337413"/>
          </a:xfrm>
          <a:custGeom>
            <a:avLst/>
            <a:gdLst>
              <a:gd name="T0" fmla="*/ 1019 w 1148"/>
              <a:gd name="T1" fmla="*/ 412 h 1030"/>
              <a:gd name="T2" fmla="*/ 515 w 1148"/>
              <a:gd name="T3" fmla="*/ 0 h 1030"/>
              <a:gd name="T4" fmla="*/ 0 w 1148"/>
              <a:gd name="T5" fmla="*/ 515 h 1030"/>
              <a:gd name="T6" fmla="*/ 515 w 1148"/>
              <a:gd name="T7" fmla="*/ 1030 h 1030"/>
              <a:gd name="T8" fmla="*/ 1019 w 1148"/>
              <a:gd name="T9" fmla="*/ 618 h 1030"/>
              <a:gd name="T10" fmla="*/ 1148 w 1148"/>
              <a:gd name="T11" fmla="*/ 515 h 1030"/>
              <a:gd name="T12" fmla="*/ 1019 w 1148"/>
              <a:gd name="T13" fmla="*/ 412 h 1030"/>
              <a:gd name="T14" fmla="*/ 515 w 1148"/>
              <a:gd name="T15" fmla="*/ 979 h 1030"/>
              <a:gd name="T16" fmla="*/ 51 w 1148"/>
              <a:gd name="T17" fmla="*/ 515 h 1030"/>
              <a:gd name="T18" fmla="*/ 515 w 1148"/>
              <a:gd name="T19" fmla="*/ 51 h 1030"/>
              <a:gd name="T20" fmla="*/ 979 w 1148"/>
              <a:gd name="T21" fmla="*/ 515 h 1030"/>
              <a:gd name="T22" fmla="*/ 515 w 1148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8" h="1030">
                <a:moveTo>
                  <a:pt x="1019" y="412"/>
                </a:move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cubicBezTo>
                  <a:pt x="1148" y="515"/>
                  <a:pt x="1148" y="515"/>
                  <a:pt x="1148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8" y="979"/>
                  <a:pt x="51" y="771"/>
                  <a:pt x="51" y="515"/>
                </a:cubicBezTo>
                <a:cubicBezTo>
                  <a:pt x="51" y="259"/>
                  <a:pt x="258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F3698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2" name="Freeform 46"/>
          <p:cNvSpPr/>
          <p:nvPr/>
        </p:nvSpPr>
        <p:spPr bwMode="auto">
          <a:xfrm>
            <a:off x="709972" y="2754305"/>
            <a:ext cx="1489305" cy="1337413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Freeform 47"/>
          <p:cNvSpPr>
            <a:spLocks noEditPoints="1"/>
          </p:cNvSpPr>
          <p:nvPr/>
        </p:nvSpPr>
        <p:spPr bwMode="auto">
          <a:xfrm>
            <a:off x="709971" y="2754305"/>
            <a:ext cx="1489305" cy="1337413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F6AC4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796307" y="2772933"/>
            <a:ext cx="1348019" cy="13480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9867764" y="2845732"/>
            <a:ext cx="1183902" cy="1183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0574" y="3044916"/>
            <a:ext cx="1582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/>
              <a:t>Data</a:t>
            </a:r>
            <a:r>
              <a:rPr lang="zh-CN" altLang="en-US" b="1" dirty="0"/>
              <a:t> </a:t>
            </a:r>
            <a:r>
              <a:rPr lang="en-US" altLang="zh-CN" b="1" dirty="0"/>
              <a:t>acquisition</a:t>
            </a:r>
            <a:endParaRPr lang="id-ID" altLang="zh-CN" b="1" dirty="0"/>
          </a:p>
        </p:txBody>
      </p:sp>
      <p:sp>
        <p:nvSpPr>
          <p:cNvPr id="37" name="矩形 36"/>
          <p:cNvSpPr/>
          <p:nvPr/>
        </p:nvSpPr>
        <p:spPr>
          <a:xfrm>
            <a:off x="2203849" y="3085234"/>
            <a:ext cx="1372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/>
              <a:t>Data</a:t>
            </a:r>
            <a:r>
              <a:rPr lang="zh-CN" altLang="en-US" b="1" dirty="0"/>
              <a:t> </a:t>
            </a:r>
            <a:r>
              <a:rPr lang="en-US" altLang="zh-CN" b="1" dirty="0"/>
              <a:t>storage</a:t>
            </a:r>
            <a:endParaRPr lang="id-ID" altLang="zh-CN" b="1" dirty="0"/>
          </a:p>
        </p:txBody>
      </p:sp>
      <p:sp>
        <p:nvSpPr>
          <p:cNvPr id="38" name="矩形 37"/>
          <p:cNvSpPr/>
          <p:nvPr/>
        </p:nvSpPr>
        <p:spPr>
          <a:xfrm>
            <a:off x="3818189" y="2988483"/>
            <a:ext cx="1300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Data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processing/computing</a:t>
            </a:r>
            <a:endParaRPr lang="id-ID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038187" y="3144046"/>
            <a:ext cx="1861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ym typeface="+mn-ea"/>
              </a:rPr>
              <a:t>Professional</a:t>
            </a:r>
            <a:r>
              <a:rPr lang="zh-CN" altLang="en-US" sz="1600" b="1" dirty="0">
                <a:sym typeface="+mn-ea"/>
              </a:rPr>
              <a:t> </a:t>
            </a:r>
            <a:r>
              <a:rPr lang="en-US" altLang="zh-CN" sz="1600" b="1" dirty="0">
                <a:sym typeface="+mn-ea"/>
              </a:rPr>
              <a:t>analysis</a:t>
            </a:r>
            <a:endParaRPr lang="id-ID" altLang="zh-CN" sz="1600" b="1" dirty="0"/>
          </a:p>
        </p:txBody>
      </p:sp>
      <p:sp>
        <p:nvSpPr>
          <p:cNvPr id="40" name="矩形 39"/>
          <p:cNvSpPr/>
          <p:nvPr/>
        </p:nvSpPr>
        <p:spPr>
          <a:xfrm>
            <a:off x="6674344" y="3113267"/>
            <a:ext cx="160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ym typeface="+mn-ea"/>
              </a:rPr>
              <a:t>Decision</a:t>
            </a:r>
            <a:r>
              <a:rPr lang="zh-CN" altLang="en-US" b="1" dirty="0">
                <a:sym typeface="+mn-ea"/>
              </a:rPr>
              <a:t> </a:t>
            </a:r>
            <a:r>
              <a:rPr lang="en-US" altLang="zh-CN" b="1" dirty="0">
                <a:sym typeface="+mn-ea"/>
              </a:rPr>
              <a:t>making</a:t>
            </a:r>
            <a:endParaRPr lang="id-ID" altLang="zh-CN" b="1" dirty="0"/>
          </a:p>
        </p:txBody>
      </p:sp>
      <p:sp>
        <p:nvSpPr>
          <p:cNvPr id="41" name="矩形 40"/>
          <p:cNvSpPr/>
          <p:nvPr/>
        </p:nvSpPr>
        <p:spPr>
          <a:xfrm>
            <a:off x="8372118" y="3238345"/>
            <a:ext cx="1236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 dirty="0"/>
              <a:t>Production</a:t>
            </a:r>
            <a:endParaRPr lang="id-ID" altLang="zh-CN" b="1" dirty="0"/>
          </a:p>
        </p:txBody>
      </p:sp>
      <p:sp>
        <p:nvSpPr>
          <p:cNvPr id="42" name="矩形 41"/>
          <p:cNvSpPr/>
          <p:nvPr/>
        </p:nvSpPr>
        <p:spPr>
          <a:xfrm>
            <a:off x="9776967" y="3116011"/>
            <a:ext cx="1402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Publishing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and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sharing</a:t>
            </a:r>
            <a:endParaRPr lang="id-ID" altLang="zh-CN" sz="1600" b="1" dirty="0"/>
          </a:p>
        </p:txBody>
      </p:sp>
      <p:sp>
        <p:nvSpPr>
          <p:cNvPr id="43" name="Shape 1281"/>
          <p:cNvSpPr>
            <a:spLocks noChangeArrowheads="1"/>
          </p:cNvSpPr>
          <p:nvPr/>
        </p:nvSpPr>
        <p:spPr bwMode="auto">
          <a:xfrm>
            <a:off x="132202" y="729312"/>
            <a:ext cx="12059797" cy="216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indent="457200">
              <a:lnSpc>
                <a:spcPct val="150000"/>
              </a:lnSpc>
              <a:buFontTx/>
              <a:buNone/>
              <a:defRPr/>
            </a:pPr>
            <a:r>
              <a:rPr lang="en-US" altLang="zh-CN" sz="1800" b="1" dirty="0">
                <a:latin typeface="+mj-ea"/>
                <a:ea typeface="+mj-ea"/>
                <a:cs typeface="Source Han Sans CN Bold Bold"/>
                <a:sym typeface="Source Han Sans CN Bold Bold"/>
              </a:rPr>
              <a:t>PIE-Engine Remote Sensing Cloud Service Platform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integrates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remote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sensing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image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processing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technology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with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cloud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computing,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AI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and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other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IT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technologies,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to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provide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one-stop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remote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sensing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service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for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users.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It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takes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advantages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of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cloud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service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(such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high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efficiency,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low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threshold,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low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cost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and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easy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access)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to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explore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the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full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value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of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massive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spatial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data,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and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helps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the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decision-makers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with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fine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supervision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and</a:t>
            </a:r>
            <a:r>
              <a:rPr lang="zh-CN" altLang="en-US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 </a:t>
            </a:r>
            <a:r>
              <a:rPr lang="en-US" altLang="zh-CN" sz="1800" dirty="0">
                <a:latin typeface="+mj-ea"/>
                <a:ea typeface="+mj-ea"/>
                <a:cs typeface="Source Han Sans CN Bold Bold"/>
                <a:sym typeface="Source Han Sans CN Bold Bold"/>
              </a:rPr>
              <a:t>decision-making.</a:t>
            </a:r>
            <a:endParaRPr lang="zh-CN" altLang="zh-CN" sz="1800" b="1" dirty="0">
              <a:latin typeface="+mj-ea"/>
              <a:ea typeface="+mj-ea"/>
              <a:cs typeface="Source Han Sans CN Bold Bold"/>
              <a:sym typeface="Source Han Sans CN Bold Bold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Introduction of PIESAT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7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0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316265" y="850902"/>
            <a:ext cx="11603736" cy="5688838"/>
            <a:chOff x="307848" y="697026"/>
            <a:chExt cx="11603736" cy="5688838"/>
          </a:xfrm>
        </p:grpSpPr>
        <p:sp>
          <p:nvSpPr>
            <p:cNvPr id="52" name="矩形 51"/>
            <p:cNvSpPr/>
            <p:nvPr/>
          </p:nvSpPr>
          <p:spPr>
            <a:xfrm>
              <a:off x="307848" y="697026"/>
              <a:ext cx="11603736" cy="56888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69588" y="945318"/>
              <a:ext cx="11137655" cy="5207283"/>
              <a:chOff x="1029779" y="1106794"/>
              <a:chExt cx="10290163" cy="4725271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232006" y="1134458"/>
                <a:ext cx="2053762" cy="46626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Natural</a:t>
                </a:r>
                <a:r>
                  <a:rPr lang="zh-CN" altLang="en-US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Resource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758942" y="1134458"/>
                <a:ext cx="2063784" cy="46626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Meteorology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232006" y="2891233"/>
                <a:ext cx="2053046" cy="46626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Emergency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Management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193722" y="1129224"/>
                <a:ext cx="2062352" cy="466267"/>
              </a:xfrm>
              <a:prstGeom prst="rect">
                <a:avLst/>
              </a:prstGeom>
              <a:solidFill>
                <a:srgbClr val="77B9B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Marine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Application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8630273" y="1106794"/>
                <a:ext cx="2062352" cy="466267"/>
              </a:xfrm>
              <a:prstGeom prst="rect">
                <a:avLst/>
              </a:prstGeom>
              <a:solidFill>
                <a:srgbClr val="20AAE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Water</a:t>
                </a:r>
                <a:r>
                  <a:rPr lang="zh-CN" altLang="en-US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Management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5" name="pa_     _17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1029779" y="1732397"/>
                <a:ext cx="2456783" cy="988719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Natural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resource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Land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security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and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  <a:endParaRPr lang="zh-CN" altLang="en-US" sz="1400" b="1" dirty="0">
                  <a:latin typeface="+mn-ea"/>
                  <a:cs typeface="+mn-ea"/>
                </a:endParaRPr>
              </a:p>
            </p:txBody>
          </p:sp>
          <p:sp>
            <p:nvSpPr>
              <p:cNvPr id="36" name="pa_     _17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3603790" y="1761388"/>
                <a:ext cx="2504217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Precise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meteorological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forecast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Extreme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weather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warning</a:t>
                </a:r>
              </a:p>
            </p:txBody>
          </p:sp>
          <p:sp>
            <p:nvSpPr>
              <p:cNvPr id="37" name="pa_     _17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6068518" y="1700108"/>
                <a:ext cx="2263496" cy="988719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Marine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ecological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Island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and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costal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</p:txBody>
          </p:sp>
          <p:sp>
            <p:nvSpPr>
              <p:cNvPr id="38" name="pa_     _17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8130524" y="1706814"/>
                <a:ext cx="3169945" cy="988719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Water resource monitoring</a:t>
                </a:r>
              </a:p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Flood and drought monitoring</a:t>
                </a:r>
              </a:p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Soil and water conservation monitoring ……</a:t>
                </a:r>
              </a:p>
            </p:txBody>
          </p:sp>
          <p:sp>
            <p:nvSpPr>
              <p:cNvPr id="39" name="pa_     _17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1108692" y="3522257"/>
                <a:ext cx="2400592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National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risk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census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Disaster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risk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Disaster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early-warning</a:t>
                </a: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3758942" y="2883882"/>
                <a:ext cx="2062352" cy="466267"/>
              </a:xfrm>
              <a:prstGeom prst="rect">
                <a:avLst/>
              </a:prstGeom>
              <a:solidFill>
                <a:srgbClr val="77B9B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Ecological</a:t>
                </a:r>
                <a:r>
                  <a:rPr lang="zh-CN" altLang="en-US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Environment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2" name="pa_     _17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3538009" y="3514333"/>
                <a:ext cx="2504217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Air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pollution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Ecological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reserve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projection</a:t>
                </a: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8683604" y="2872429"/>
                <a:ext cx="2063784" cy="4662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Smart</a:t>
                </a:r>
                <a:r>
                  <a:rPr lang="zh-CN" altLang="en-US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Agriculture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4" name="pa_     _17">
                <a:extLst>
                  <a:ext uri="{FF2B5EF4-FFF2-40B4-BE49-F238E27FC236}">
                    <a16:creationId xmlns:a16="http://schemas.microsoft.com/office/drawing/2014/main" id="{5AA4A0BE-968E-F943-B2F6-D89288D8367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8301610" y="3505760"/>
                <a:ext cx="3018332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Plantation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management</a:t>
                </a:r>
              </a:p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Growth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  <a:p>
                <a:pPr algn="ctr"/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Agricultural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disaster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669E2608-E24D-0343-9F5E-297D74EC7777}"/>
                  </a:ext>
                </a:extLst>
              </p:cNvPr>
              <p:cNvSpPr/>
              <p:nvPr/>
            </p:nvSpPr>
            <p:spPr>
              <a:xfrm>
                <a:off x="1231290" y="4459433"/>
                <a:ext cx="2053762" cy="466267"/>
              </a:xfrm>
              <a:prstGeom prst="rect">
                <a:avLst/>
              </a:prstGeom>
              <a:solidFill>
                <a:srgbClr val="E9615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UAV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026BD02-079F-7645-9FFE-3A72A47EBAE9}"/>
                  </a:ext>
                </a:extLst>
              </p:cNvPr>
              <p:cNvSpPr/>
              <p:nvPr/>
            </p:nvSpPr>
            <p:spPr>
              <a:xfrm>
                <a:off x="3760712" y="4459433"/>
                <a:ext cx="2063784" cy="46626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Land</a:t>
                </a:r>
                <a:r>
                  <a:rPr lang="zh-CN" altLang="en-US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 </a:t>
                </a:r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Resource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D5AD9B93-A4EA-3B4F-8C48-C2DEDCCB7E7A}"/>
                  </a:ext>
                </a:extLst>
              </p:cNvPr>
              <p:cNvSpPr/>
              <p:nvPr/>
            </p:nvSpPr>
            <p:spPr>
              <a:xfrm>
                <a:off x="6224784" y="2868722"/>
                <a:ext cx="2062352" cy="466267"/>
              </a:xfrm>
              <a:prstGeom prst="rect">
                <a:avLst/>
              </a:prstGeom>
              <a:solidFill>
                <a:srgbClr val="77B9B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latin typeface="+mn-ea"/>
                    <a:sym typeface="思源黑体旧字形 ExtraLight" panose="020B0200000000000000" pitchFamily="34" charset="-128"/>
                  </a:rPr>
                  <a:t>Consultation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991119A7-D14D-4345-938F-CCA93649915D}"/>
                  </a:ext>
                </a:extLst>
              </p:cNvPr>
              <p:cNvSpPr/>
              <p:nvPr/>
            </p:nvSpPr>
            <p:spPr>
              <a:xfrm>
                <a:off x="6240736" y="4459433"/>
                <a:ext cx="2062352" cy="466267"/>
              </a:xfrm>
              <a:prstGeom prst="rect">
                <a:avLst/>
              </a:prstGeom>
              <a:solidFill>
                <a:srgbClr val="20AAE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solidFill>
                      <a:schemeClr val="tx1"/>
                    </a:solidFill>
                    <a:effectLst/>
                    <a:latin typeface="+mn-ea"/>
                    <a:sym typeface="思源黑体旧字形 ExtraLight" panose="020B0200000000000000" pitchFamily="34" charset="-128"/>
                  </a:rPr>
                  <a:t>More…</a:t>
                </a:r>
                <a:endParaRPr lang="zh-CN" altLang="en-US" sz="1600" b="1" dirty="0">
                  <a:solidFill>
                    <a:schemeClr val="tx1"/>
                  </a:solidFill>
                  <a:effectLst/>
                  <a:latin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49" name="pa_     _17">
                <a:extLst>
                  <a:ext uri="{FF2B5EF4-FFF2-40B4-BE49-F238E27FC236}">
                    <a16:creationId xmlns:a16="http://schemas.microsoft.com/office/drawing/2014/main" id="{1341D3FC-DE9C-424A-8F37-496CBD662FC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1029779" y="5059645"/>
                <a:ext cx="2456783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UAV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manufacturing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Flight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operation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UAV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data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processing</a:t>
                </a:r>
                <a:endParaRPr lang="zh-CN" altLang="en-US" sz="1400" b="1" dirty="0">
                  <a:latin typeface="+mn-ea"/>
                  <a:cs typeface="+mn-ea"/>
                </a:endParaRPr>
              </a:p>
            </p:txBody>
          </p:sp>
          <p:sp>
            <p:nvSpPr>
              <p:cNvPr id="50" name="pa_     _17">
                <a:extLst>
                  <a:ext uri="{FF2B5EF4-FFF2-40B4-BE49-F238E27FC236}">
                    <a16:creationId xmlns:a16="http://schemas.microsoft.com/office/drawing/2014/main" id="{E05860B8-D6FB-FD40-97D7-6AF4700F68E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gray">
              <a:xfrm>
                <a:off x="3561726" y="5045141"/>
                <a:ext cx="2456783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Land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use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change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detection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Illegal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mining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monitoring</a:t>
                </a:r>
              </a:p>
            </p:txBody>
          </p:sp>
          <p:sp>
            <p:nvSpPr>
              <p:cNvPr id="51" name="pa_     _17">
                <a:extLst>
                  <a:ext uri="{FF2B5EF4-FFF2-40B4-BE49-F238E27FC236}">
                    <a16:creationId xmlns:a16="http://schemas.microsoft.com/office/drawing/2014/main" id="{8E1C39D2-BEAF-F943-90B8-F39CE059B61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5948920" y="3507450"/>
                <a:ext cx="2885070" cy="77242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121844" tIns="60922" rIns="121844" bIns="60922">
                <a:spAutoFit/>
              </a:bodyPr>
              <a:lstStyle/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Satellite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engineering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project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Feasibility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analysis</a:t>
                </a:r>
              </a:p>
              <a:p>
                <a:pPr indent="0" algn="ctr">
                  <a:buFont typeface="Arial" panose="020B0604020202020204" pitchFamily="34" charset="0"/>
                  <a:buNone/>
                </a:pP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Preliminary</a:t>
                </a:r>
                <a:r>
                  <a:rPr lang="zh-CN" altLang="en-US" sz="1400" b="1" dirty="0">
                    <a:latin typeface="+mn-ea"/>
                    <a:cs typeface="+mn-ea"/>
                    <a:sym typeface="+mn-ea"/>
                  </a:rPr>
                  <a:t> </a:t>
                </a:r>
                <a:r>
                  <a:rPr lang="en-US" altLang="zh-CN" sz="1400" b="1" dirty="0">
                    <a:latin typeface="+mn-ea"/>
                    <a:cs typeface="+mn-ea"/>
                    <a:sym typeface="+mn-ea"/>
                  </a:rPr>
                  <a:t>design</a:t>
                </a:r>
              </a:p>
            </p:txBody>
          </p:sp>
        </p:grpSp>
      </p:grpSp>
      <p:sp>
        <p:nvSpPr>
          <p:cNvPr id="55" name="矩形 54"/>
          <p:cNvSpPr/>
          <p:nvPr/>
        </p:nvSpPr>
        <p:spPr>
          <a:xfrm>
            <a:off x="408708" y="214457"/>
            <a:ext cx="442846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Introduction of PIESAT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6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33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99D8818-7F19-429C-932D-930D3EB2DF82}"/>
              </a:ext>
            </a:extLst>
          </p:cNvPr>
          <p:cNvCxnSpPr/>
          <p:nvPr/>
        </p:nvCxnSpPr>
        <p:spPr>
          <a:xfrm>
            <a:off x="9732409" y="536986"/>
            <a:ext cx="1688140" cy="0"/>
          </a:xfrm>
          <a:prstGeom prst="line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26C0752-371D-45FD-B3D9-1C374EE86261}"/>
              </a:ext>
            </a:extLst>
          </p:cNvPr>
          <p:cNvCxnSpPr>
            <a:cxnSpLocks/>
          </p:cNvCxnSpPr>
          <p:nvPr/>
        </p:nvCxnSpPr>
        <p:spPr>
          <a:xfrm>
            <a:off x="1307510" y="536986"/>
            <a:ext cx="1529624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3DD90FD-42BB-443C-ACEE-E3B053231A08}"/>
              </a:ext>
            </a:extLst>
          </p:cNvPr>
          <p:cNvSpPr txBox="1"/>
          <p:nvPr/>
        </p:nvSpPr>
        <p:spPr>
          <a:xfrm>
            <a:off x="3104277" y="213820"/>
            <a:ext cx="5958310" cy="646331"/>
          </a:xfrm>
          <a:prstGeom prst="rect">
            <a:avLst/>
          </a:prstGeom>
          <a:noFill/>
        </p:spPr>
        <p:txBody>
          <a:bodyPr wrap="square" lIns="0" rtlCol="0" anchor="t" anchorCtr="0">
            <a:spAutoFit/>
          </a:bodyPr>
          <a:lstStyle/>
          <a:p>
            <a:pPr lvl="0" algn="ctr">
              <a:defRPr/>
            </a:pPr>
            <a:r>
              <a:rPr lang="en-US" altLang="zh-CN" sz="36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18385" y="1391812"/>
            <a:ext cx="6680918" cy="663326"/>
            <a:chOff x="2727630" y="1712654"/>
            <a:chExt cx="6680918" cy="66332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0238" y="1712654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18385" y="2711771"/>
            <a:ext cx="6688240" cy="646331"/>
            <a:chOff x="2727630" y="1729649"/>
            <a:chExt cx="6688240" cy="646331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457560" y="1898528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rgbClr val="C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PIESAT “</a:t>
              </a:r>
              <a:r>
                <a:rPr lang="en-US" altLang="zh-CN" sz="2400" b="1" dirty="0" err="1">
                  <a:solidFill>
                    <a:srgbClr val="C00000"/>
                  </a:solidFill>
                  <a:latin typeface="+mj-ea"/>
                  <a:cs typeface="Arial" panose="020B0604020202020204" pitchFamily="34" charset="0"/>
                </a:rPr>
                <a:t>Nuwa</a:t>
              </a:r>
              <a:r>
                <a:rPr lang="en-US" altLang="zh-CN" sz="2400" b="1" dirty="0">
                  <a:solidFill>
                    <a:srgbClr val="C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” constellation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18385" y="4004455"/>
            <a:ext cx="6544202" cy="646331"/>
            <a:chOff x="2727630" y="1729649"/>
            <a:chExt cx="6544202" cy="64633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313522" y="1914315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Introduction of PIE-NWP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525707" y="5279929"/>
            <a:ext cx="6881926" cy="646331"/>
            <a:chOff x="2727630" y="1729649"/>
            <a:chExt cx="6881926" cy="646331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3DD90FD-42BB-443C-ACEE-E3B053231A08}"/>
                </a:ext>
              </a:extLst>
            </p:cNvPr>
            <p:cNvSpPr txBox="1"/>
            <p:nvPr/>
          </p:nvSpPr>
          <p:spPr>
            <a:xfrm>
              <a:off x="3651246" y="1909053"/>
              <a:ext cx="5958310" cy="461665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accent5">
                      <a:lumMod val="7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Remote sensing data applications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2E93882-743B-4DCC-B998-DB9EC4E600A9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>
              <a:off x="3796200" y="2375980"/>
              <a:ext cx="5266387" cy="0"/>
            </a:xfrm>
            <a:prstGeom prst="line">
              <a:avLst/>
            </a:prstGeom>
            <a:ln w="12700">
              <a:solidFill>
                <a:srgbClr val="1557A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2727630" y="1729649"/>
              <a:ext cx="630773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728736" y="1299366"/>
            <a:ext cx="3699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H" panose="00020600040101010101" pitchFamily="18" charset="-122"/>
                <a:sym typeface="+mn-ea"/>
              </a:rPr>
              <a:t>Introduction of PIESAT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H" panose="00020600040101010101" pitchFamily="18" charset="-122"/>
              <a:sym typeface="+mn-ea"/>
            </a:endParaRPr>
          </a:p>
        </p:txBody>
      </p:sp>
      <p:pic>
        <p:nvPicPr>
          <p:cNvPr id="25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01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211362" y="1054299"/>
            <a:ext cx="11638526" cy="203132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Hybrid radar satellite constellation</a:t>
            </a:r>
            <a:r>
              <a:rPr lang="zh-CN" altLang="en-US" sz="2400" dirty="0">
                <a:latin typeface="+mn-ea"/>
                <a:sym typeface="+mn-ea"/>
              </a:rPr>
              <a:t> </a:t>
            </a:r>
            <a:r>
              <a:rPr lang="en-US" altLang="zh-CN" sz="2400" dirty="0">
                <a:latin typeface="+mn-ea"/>
              </a:rPr>
              <a:t>contains 69 satellites.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+mn-ea"/>
              </a:rPr>
              <a:t>4 XSAR satellites (2023),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34 SAR and optical satellites (2024)</a:t>
            </a:r>
            <a:endParaRPr lang="en-US" altLang="zh-CN" sz="2000" dirty="0"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kern="100" dirty="0">
                <a:latin typeface="+mn-ea"/>
                <a:cs typeface="Times New Roman" panose="02020603050405020304" pitchFamily="18" charset="0"/>
              </a:rPr>
              <a:t>31 optical and communication satellites (2027)</a:t>
            </a:r>
            <a:endParaRPr kumimoji="1" lang="en-US" altLang="zh-CN" sz="200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6" name="pa_     _17">
            <a:extLst>
              <a:ext uri="{FF2B5EF4-FFF2-40B4-BE49-F238E27FC236}">
                <a16:creationId xmlns:a16="http://schemas.microsoft.com/office/drawing/2014/main" id="{2B5CAD1A-6414-4053-4F77-D5349D8C0E9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33473" y="264572"/>
            <a:ext cx="5269378" cy="612849"/>
          </a:xfrm>
          <a:prstGeom prst="roundRect">
            <a:avLst/>
          </a:prstGeom>
          <a:noFill/>
          <a:ln>
            <a:noFill/>
          </a:ln>
        </p:spPr>
        <p:txBody>
          <a:bodyPr wrap="square" lIns="121844" tIns="60922" rIns="121844" bIns="60922">
            <a:spAutoFit/>
          </a:bodyPr>
          <a:lstStyle/>
          <a:p>
            <a:pPr>
              <a:defRPr/>
            </a:pPr>
            <a:r>
              <a:rPr lang="en-US" altLang="zh-CN" sz="2800" b="1" dirty="0">
                <a:sym typeface="+mn-ea"/>
              </a:rPr>
              <a:t>INTRODUCTION</a:t>
            </a:r>
            <a:endParaRPr lang="zh-CN" altLang="en-US" sz="2800" b="1" dirty="0">
              <a:latin typeface="微软雅黑" panose="020B0503020204020204" charset="-122"/>
              <a:sym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F1C19FB-BD69-DD49-D4B1-24F59949F7B2}"/>
              </a:ext>
            </a:extLst>
          </p:cNvPr>
          <p:cNvSpPr txBox="1"/>
          <p:nvPr/>
        </p:nvSpPr>
        <p:spPr>
          <a:xfrm>
            <a:off x="-73353" y="5611385"/>
            <a:ext cx="181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</a:rPr>
              <a:t>4</a:t>
            </a:r>
            <a:r>
              <a:rPr lang="zh-CN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</a:t>
            </a:r>
            <a:r>
              <a:rPr kumimoji="0" lang="en-US" altLang="zh-CN" sz="12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</a:rPr>
              <a:t>XSAR</a:t>
            </a:r>
            <a:r>
              <a:rPr lang="zh-CN" altLang="en-US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 </a:t>
            </a:r>
            <a:r>
              <a:rPr lang="en-US" altLang="zh-CN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SATELLITES</a:t>
            </a:r>
            <a:endParaRPr kumimoji="0" lang="en-US" altLang="zh-CN" sz="12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</a:rPr>
              <a:t>ALTITUDE 528KM</a:t>
            </a:r>
            <a:endParaRPr kumimoji="0" lang="zh-CN" altLang="en-US" sz="12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403556" y="245087"/>
            <a:ext cx="5068548" cy="5441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“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N</a:t>
            </a:r>
            <a:r>
              <a:rPr lang="en-US" altLang="zh-CN" sz="2800" b="1" noProof="0" dirty="0">
                <a:solidFill>
                  <a:schemeClr val="bg1"/>
                </a:solidFill>
                <a:latin typeface="+mj-ea"/>
                <a:cs typeface="Arial" panose="020B0604020202020204" pitchFamily="34" charset="0"/>
              </a:rPr>
              <a:t>u</a:t>
            </a:r>
            <a:r>
              <a:rPr lang="en-US" altLang="zh-CN" sz="2800" b="1" dirty="0">
                <a:solidFill>
                  <a:schemeClr val="bg1"/>
                </a:solidFill>
                <a:latin typeface="Calibri"/>
                <a:ea typeface="微软雅黑" panose="020B0503020204020204" pitchFamily="34" charset="-122"/>
              </a:rPr>
              <a:t>w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t>a” constellation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3" name="图片 1">
            <a:extLst>
              <a:ext uri="{FF2B5EF4-FFF2-40B4-BE49-F238E27FC236}">
                <a16:creationId xmlns:a16="http://schemas.microsoft.com/office/drawing/2014/main" id="{542B1E19-512E-1748-84B0-5C6310E65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58" y="194804"/>
            <a:ext cx="624777" cy="62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69" y="285760"/>
            <a:ext cx="2724150" cy="3105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2" y="3477755"/>
            <a:ext cx="11937003" cy="30970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22678" y="3376229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chemeClr val="accent5">
                    <a:lumMod val="75000"/>
                  </a:schemeClr>
                </a:solidFill>
                <a:latin typeface="+mj-ea"/>
                <a:cs typeface="Arial" panose="020B0604020202020204" pitchFamily="34" charset="0"/>
              </a:rPr>
              <a:t>Nuwa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9192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Straight Connector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1439</Words>
  <Application>Microsoft Macintosh PowerPoint</Application>
  <PresentationFormat>Widescreen</PresentationFormat>
  <Paragraphs>347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微软雅黑</vt:lpstr>
      <vt:lpstr>黑体</vt:lpstr>
      <vt:lpstr>Arial</vt:lpstr>
      <vt:lpstr>Calibri</vt:lpstr>
      <vt:lpstr>Open Sans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Shijia Wang</dc:creator>
  <cp:lastModifiedBy>Shijia Wang</cp:lastModifiedBy>
  <cp:revision>136</cp:revision>
  <dcterms:created xsi:type="dcterms:W3CDTF">2023-01-09T10:05:09Z</dcterms:created>
  <dcterms:modified xsi:type="dcterms:W3CDTF">2023-02-02T00:59:12Z</dcterms:modified>
</cp:coreProperties>
</file>